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68" r:id="rId4"/>
    <p:sldId id="269" r:id="rId5"/>
    <p:sldId id="270" r:id="rId6"/>
    <p:sldId id="257" r:id="rId7"/>
    <p:sldId id="264" r:id="rId8"/>
    <p:sldId id="260" r:id="rId9"/>
    <p:sldId id="261" r:id="rId10"/>
    <p:sldId id="258" r:id="rId11"/>
    <p:sldId id="262" r:id="rId12"/>
    <p:sldId id="266" r:id="rId13"/>
    <p:sldId id="267" r:id="rId14"/>
    <p:sldId id="265" r:id="rId15"/>
    <p:sldId id="25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49"/>
    <a:srgbClr val="009900"/>
    <a:srgbClr val="0066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Documents and Settings\Admin\Мои документы\Мои рисунки\Рисунок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-285750"/>
            <a:ext cx="3248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Рабочий стол\Новая папка\Скворечник забор птичка облака\Новая папка\пр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372100"/>
            <a:ext cx="267176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Рабочий стол\Новая папка\Скворечник забор птичка облака\Новая папка\прозр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4675" y="1785938"/>
            <a:ext cx="22193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Новая папка\Скворечник забор птичка облака\Новая папка\пр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8150" y="2714625"/>
            <a:ext cx="1085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Новая папка\Скворечник забор птичка облака\Новая папка\пр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5372100"/>
            <a:ext cx="2857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Admin\Рабочий стол\Новая папка\Скворечник забор птичка облака\Новая папка\пр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5372100"/>
            <a:ext cx="267176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Documents and Settings\Admin\Рабочий стол\Новая папка\Скворечник забор птичка облака\Новая папка\пр7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5313" y="4714875"/>
            <a:ext cx="714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:\Documents and Settings\Admin\Рабочий стол\Новая папка\Скворечник забор птичка облака\Новая папка\кот-пр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4143375"/>
            <a:ext cx="14192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:\Documents and Settings\Admin\Рабочий стол\Новая папка\Скворечник забор птичка облака\Новая папка\пр8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13" y="6072188"/>
            <a:ext cx="16621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:\Documents and Settings\Admin\Рабочий стол\Новая папка\Скворечник забор птичка облака\Новая папка\пр7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63" y="5143500"/>
            <a:ext cx="571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Documents and Settings\Admin\Мои документы\Мои рисунки\Рисунок2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42875"/>
            <a:ext cx="34099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:\КАРТИНКИ 2\bv-b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77225" y="6650038"/>
            <a:ext cx="86677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роз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Мои документы\Мои рисунки\Анимашки\Бабочки жучки и т п\1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857625"/>
            <a:ext cx="2438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Admin\Мои документы\Мои рисунки\Анимашки\Бабочки жучки и т п\borb2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357813"/>
            <a:ext cx="847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Admin\Мои документы\Мои рисунки\Анимашки\Бабочки жучки и т п\44584253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28625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6429375"/>
            <a:ext cx="1352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28662" y="2428868"/>
            <a:ext cx="750923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:\Documents and Settings\Admin\Мои документы\Мои рисунки\Рисунок1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86375" y="-285750"/>
            <a:ext cx="3248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2" name="Picture 5" descr="C:\Documents and Settings\Admin\Рабочий стол\Новая папка\Скворечник забор птичка облака\Новая папка\пр4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0063" y="5372100"/>
            <a:ext cx="267176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C:\Documents and Settings\Admin\Рабочий стол\Новая папка\Скворечник забор птичка облака\Новая папка\кот-пр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7188" y="4143375"/>
            <a:ext cx="14192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" descr="C:\Documents and Settings\Admin\Рабочий стол\Новая папка\Скворечник забор птичка облака\Новая папка\пр2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286750" y="357188"/>
            <a:ext cx="7159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3FFC5"/>
            </a:gs>
            <a:gs pos="50000">
              <a:srgbClr val="99FF79"/>
            </a:gs>
            <a:gs pos="100000">
              <a:srgbClr val="66FF33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98E0963-842D-423E-AAE0-0F0606310837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4405FA7-A4D4-433F-9CFB-B580ADFF4AF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Мои шаблоны презентаций\фоны\роз3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1613" y="5214938"/>
            <a:ext cx="25923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Мои документы\Мои рисунки\Анимашки\Бабочки жучки и т п\borb27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313" y="142875"/>
            <a:ext cx="914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029472" cy="1885963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Смотр – конкурс 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«Огород на окне»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281106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©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МДОУ д.с №4 « Светлячок»,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г. Переславль-Залесский, 2013 г.</a:t>
            </a:r>
            <a:endParaRPr lang="ru-RU" sz="2400" dirty="0"/>
          </a:p>
        </p:txBody>
      </p:sp>
      <p:pic>
        <p:nvPicPr>
          <p:cNvPr id="4" name="Рисунок 3" descr="солнце подмиг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42852"/>
            <a:ext cx="1714512" cy="165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4686304" cy="100013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Средняя группа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«Кузнечик»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435100"/>
            <a:ext cx="3179793" cy="4691063"/>
          </a:xfrm>
        </p:spPr>
        <p:txBody>
          <a:bodyPr/>
          <a:lstStyle/>
          <a:p>
            <a:r>
              <a:rPr lang="ru-RU" sz="1800" dirty="0" smtClean="0"/>
              <a:t>Удивляется народ:</a:t>
            </a:r>
          </a:p>
          <a:p>
            <a:r>
              <a:rPr lang="ru-RU" sz="1800" dirty="0" smtClean="0"/>
              <a:t>Что за чудо огород?</a:t>
            </a:r>
          </a:p>
          <a:p>
            <a:r>
              <a:rPr lang="ru-RU" sz="1800" dirty="0" smtClean="0"/>
              <a:t>Здесь редис есть и салат,</a:t>
            </a:r>
          </a:p>
          <a:p>
            <a:r>
              <a:rPr lang="ru-RU" sz="1800" dirty="0" smtClean="0"/>
              <a:t>Лук, петрушка и шпинат.</a:t>
            </a:r>
          </a:p>
          <a:p>
            <a:r>
              <a:rPr lang="ru-RU" sz="1800" dirty="0" smtClean="0"/>
              <a:t>И все дружно говорят:</a:t>
            </a:r>
          </a:p>
          <a:p>
            <a:r>
              <a:rPr lang="ru-RU" sz="1800" dirty="0" smtClean="0"/>
              <a:t>«Мы растем здесь для ребят.</a:t>
            </a:r>
          </a:p>
          <a:p>
            <a:r>
              <a:rPr lang="ru-RU" sz="1800" dirty="0" smtClean="0"/>
              <a:t>За усердие и труд</a:t>
            </a:r>
          </a:p>
          <a:p>
            <a:r>
              <a:rPr lang="ru-RU" sz="1800" dirty="0" smtClean="0"/>
              <a:t>Урожай весь соберут».</a:t>
            </a:r>
            <a:endParaRPr lang="ru-RU" sz="1800" dirty="0"/>
          </a:p>
        </p:txBody>
      </p:sp>
      <p:pic>
        <p:nvPicPr>
          <p:cNvPr id="6" name="Рисунок 5" descr="IMG_1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285992"/>
            <a:ext cx="5441965" cy="40814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кузнечик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857232"/>
            <a:ext cx="78105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1162050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Старшая группа «Паучок»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14554"/>
            <a:ext cx="3008313" cy="3911609"/>
          </a:xfrm>
        </p:spPr>
        <p:txBody>
          <a:bodyPr/>
          <a:lstStyle/>
          <a:p>
            <a:r>
              <a:rPr lang="ru-RU" sz="1800" dirty="0" smtClean="0"/>
              <a:t>В огороде много гряд:</a:t>
            </a:r>
          </a:p>
          <a:p>
            <a:r>
              <a:rPr lang="ru-RU" sz="1800" dirty="0" smtClean="0"/>
              <a:t>Тут и репа, и салат,</a:t>
            </a:r>
          </a:p>
          <a:p>
            <a:r>
              <a:rPr lang="ru-RU" sz="1800" dirty="0" smtClean="0"/>
              <a:t>Тут и свекла, и горох.</a:t>
            </a:r>
          </a:p>
          <a:p>
            <a:r>
              <a:rPr lang="ru-RU" sz="1800" dirty="0" smtClean="0"/>
              <a:t>А картофель разве плох?</a:t>
            </a:r>
          </a:p>
          <a:p>
            <a:r>
              <a:rPr lang="ru-RU" sz="1800" dirty="0" smtClean="0"/>
              <a:t>Наш зеленый огород</a:t>
            </a:r>
          </a:p>
          <a:p>
            <a:r>
              <a:rPr lang="ru-RU" sz="1800" dirty="0" smtClean="0"/>
              <a:t>Нас прокормит круглый год.</a:t>
            </a:r>
            <a:endParaRPr lang="ru-RU" sz="1800" dirty="0"/>
          </a:p>
        </p:txBody>
      </p:sp>
      <p:pic>
        <p:nvPicPr>
          <p:cNvPr id="8" name="Рисунок 7" descr="IMG_1071.jpg"/>
          <p:cNvPicPr>
            <a:picLocks noChangeAspect="1"/>
          </p:cNvPicPr>
          <p:nvPr/>
        </p:nvPicPr>
        <p:blipFill>
          <a:blip r:embed="rId2"/>
          <a:srcRect b="6010"/>
          <a:stretch>
            <a:fillRect/>
          </a:stretch>
        </p:blipFill>
        <p:spPr>
          <a:xfrm>
            <a:off x="4000496" y="3214686"/>
            <a:ext cx="4965712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IMG_107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4744" y="142852"/>
            <a:ext cx="4543428" cy="34075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паучок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071546"/>
            <a:ext cx="12192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251231" cy="1214422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Старшая группа «Стрекоза»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928802"/>
            <a:ext cx="3179793" cy="4197361"/>
          </a:xfrm>
        </p:spPr>
        <p:txBody>
          <a:bodyPr/>
          <a:lstStyle/>
          <a:p>
            <a:r>
              <a:rPr lang="ru-RU" sz="1600" dirty="0" smtClean="0"/>
              <a:t>Огород мы посадили</a:t>
            </a:r>
          </a:p>
          <a:p>
            <a:r>
              <a:rPr lang="ru-RU" sz="1600" dirty="0" smtClean="0"/>
              <a:t>Всех во круге удивили.</a:t>
            </a:r>
          </a:p>
          <a:p>
            <a:r>
              <a:rPr lang="ru-RU" sz="1600" dirty="0" smtClean="0"/>
              <a:t>Лучок, горошек и салат</a:t>
            </a:r>
          </a:p>
          <a:p>
            <a:r>
              <a:rPr lang="ru-RU" sz="1600" dirty="0" smtClean="0"/>
              <a:t>Настоящий вырос клад.</a:t>
            </a:r>
          </a:p>
          <a:p>
            <a:r>
              <a:rPr lang="ru-RU" sz="1600" dirty="0" smtClean="0"/>
              <a:t>Поливали и рыхлили</a:t>
            </a:r>
          </a:p>
          <a:p>
            <a:r>
              <a:rPr lang="ru-RU" sz="1600" dirty="0" smtClean="0"/>
              <a:t>Эксперименты проводили.</a:t>
            </a:r>
          </a:p>
          <a:p>
            <a:r>
              <a:rPr lang="ru-RU" sz="1600" dirty="0" smtClean="0"/>
              <a:t>Все пойдет нам на обед</a:t>
            </a:r>
          </a:p>
          <a:p>
            <a:r>
              <a:rPr lang="ru-RU" sz="1600" dirty="0" smtClean="0"/>
              <a:t>Приготовим винегрет!</a:t>
            </a:r>
            <a:endParaRPr lang="ru-RU" sz="1600" dirty="0"/>
          </a:p>
        </p:txBody>
      </p:sp>
      <p:pic>
        <p:nvPicPr>
          <p:cNvPr id="10" name="Рисунок 9" descr="IMG_10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286124"/>
            <a:ext cx="4465646" cy="33492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IMG_1078.jpg"/>
          <p:cNvPicPr>
            <a:picLocks noGrp="1" noChangeAspect="1"/>
          </p:cNvPicPr>
          <p:nvPr>
            <p:ph idx="1"/>
          </p:nvPr>
        </p:nvPicPr>
        <p:blipFill>
          <a:blip r:embed="rId3"/>
          <a:srcRect t="18220"/>
          <a:stretch>
            <a:fillRect/>
          </a:stretch>
        </p:blipFill>
        <p:spPr>
          <a:xfrm>
            <a:off x="3571868" y="285728"/>
            <a:ext cx="4614866" cy="2830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стрекоз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571480"/>
            <a:ext cx="135255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1162050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Подготовительная группа «Пчелка»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071678"/>
            <a:ext cx="3251231" cy="4054485"/>
          </a:xfrm>
        </p:spPr>
        <p:txBody>
          <a:bodyPr/>
          <a:lstStyle/>
          <a:p>
            <a:r>
              <a:rPr lang="ru-RU" sz="2000" dirty="0" smtClean="0"/>
              <a:t>Я веселая пчела</a:t>
            </a:r>
          </a:p>
          <a:p>
            <a:r>
              <a:rPr lang="ru-RU" sz="2000" dirty="0" smtClean="0"/>
              <a:t>Представляю вам друзья</a:t>
            </a:r>
          </a:p>
          <a:p>
            <a:r>
              <a:rPr lang="ru-RU" sz="2000" dirty="0" smtClean="0"/>
              <a:t>Вот какая у меня</a:t>
            </a:r>
          </a:p>
          <a:p>
            <a:r>
              <a:rPr lang="ru-RU" sz="2000" dirty="0" smtClean="0"/>
              <a:t>Огородная семья!</a:t>
            </a:r>
            <a:endParaRPr lang="ru-RU" sz="2000" dirty="0"/>
          </a:p>
        </p:txBody>
      </p:sp>
      <p:pic>
        <p:nvPicPr>
          <p:cNvPr id="9" name="Рисунок 8" descr="IMG_1057.jpg"/>
          <p:cNvPicPr>
            <a:picLocks noChangeAspect="1"/>
          </p:cNvPicPr>
          <p:nvPr/>
        </p:nvPicPr>
        <p:blipFill>
          <a:blip r:embed="rId2"/>
          <a:srcRect b="13576"/>
          <a:stretch>
            <a:fillRect/>
          </a:stretch>
        </p:blipFill>
        <p:spPr>
          <a:xfrm>
            <a:off x="3963974" y="3500414"/>
            <a:ext cx="5180026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1056.jpg"/>
          <p:cNvPicPr>
            <a:picLocks noChangeAspect="1"/>
          </p:cNvPicPr>
          <p:nvPr/>
        </p:nvPicPr>
        <p:blipFill>
          <a:blip r:embed="rId3"/>
          <a:srcRect b="10272"/>
          <a:stretch>
            <a:fillRect/>
          </a:stretch>
        </p:blipFill>
        <p:spPr>
          <a:xfrm>
            <a:off x="3571868" y="142852"/>
            <a:ext cx="4883139" cy="3286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пчел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3" y="1357298"/>
            <a:ext cx="1224408" cy="1169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869934"/>
          </a:xfrm>
        </p:spPr>
        <p:txBody>
          <a:bodyPr/>
          <a:lstStyle/>
          <a:p>
            <a:r>
              <a:rPr lang="ru-RU" sz="2800" dirty="0" smtClean="0"/>
              <a:t>Подготовительная группа «Бабочка»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000240"/>
            <a:ext cx="3179793" cy="4125923"/>
          </a:xfrm>
        </p:spPr>
        <p:txBody>
          <a:bodyPr/>
          <a:lstStyle/>
          <a:p>
            <a:r>
              <a:rPr lang="ru-RU" sz="1800" dirty="0" smtClean="0"/>
              <a:t>В некотором царстве,</a:t>
            </a:r>
          </a:p>
          <a:p>
            <a:r>
              <a:rPr lang="ru-RU" sz="1800" dirty="0" smtClean="0"/>
              <a:t>В некотором государстве, </a:t>
            </a:r>
          </a:p>
          <a:p>
            <a:r>
              <a:rPr lang="ru-RU" sz="1800" dirty="0" smtClean="0"/>
              <a:t>Да в группе № 12</a:t>
            </a:r>
          </a:p>
          <a:p>
            <a:r>
              <a:rPr lang="ru-RU" sz="1800" dirty="0" smtClean="0"/>
              <a:t>Живут славные ребята,</a:t>
            </a:r>
          </a:p>
          <a:p>
            <a:r>
              <a:rPr lang="ru-RU" sz="1800" dirty="0" smtClean="0"/>
              <a:t>У них сказка своя есть.</a:t>
            </a:r>
          </a:p>
          <a:p>
            <a:r>
              <a:rPr lang="ru-RU" sz="1800" dirty="0" smtClean="0"/>
              <a:t>На окошке том растет</a:t>
            </a:r>
          </a:p>
          <a:p>
            <a:r>
              <a:rPr lang="ru-RU" sz="1800" dirty="0" smtClean="0"/>
              <a:t>Детям пользу принесет!</a:t>
            </a:r>
            <a:endParaRPr lang="ru-RU" sz="1800" dirty="0"/>
          </a:p>
        </p:txBody>
      </p:sp>
      <p:pic>
        <p:nvPicPr>
          <p:cNvPr id="6" name="Рисунок 5" descr="IMG_1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857628"/>
            <a:ext cx="3667152" cy="27503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IMG_106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3306" y="500042"/>
            <a:ext cx="4929222" cy="36969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babochkia-49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986986"/>
            <a:ext cx="1328737" cy="1084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Поздравляем победителей!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571472" y="1285860"/>
            <a:ext cx="4676473" cy="5336846"/>
          </a:xfrm>
        </p:spPr>
        <p:txBody>
          <a:bodyPr/>
          <a:lstStyle/>
          <a:p>
            <a:pPr>
              <a:buNone/>
            </a:pPr>
            <a:r>
              <a:rPr lang="ru-RU" sz="2400" u="sng" dirty="0" smtClean="0">
                <a:solidFill>
                  <a:schemeClr val="accent5">
                    <a:lumMod val="75000"/>
                  </a:schemeClr>
                </a:solidFill>
              </a:rPr>
              <a:t>Категория младший возраст: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 </a:t>
            </a:r>
            <a:r>
              <a:rPr lang="ru-RU" sz="2400" dirty="0" smtClean="0">
                <a:solidFill>
                  <a:srgbClr val="FF0000"/>
                </a:solidFill>
              </a:rPr>
              <a:t>место - группа «Улитка»</a:t>
            </a:r>
          </a:p>
          <a:p>
            <a:pPr>
              <a:buNone/>
            </a:pPr>
            <a:r>
              <a:rPr lang="en-US" sz="2400" dirty="0" smtClean="0">
                <a:solidFill>
                  <a:srgbClr val="0066FF"/>
                </a:solidFill>
              </a:rPr>
              <a:t>II</a:t>
            </a:r>
            <a:r>
              <a:rPr lang="ru-RU" sz="2400" dirty="0" smtClean="0">
                <a:solidFill>
                  <a:srgbClr val="0066FF"/>
                </a:solidFill>
              </a:rPr>
              <a:t> место – группа «Божья коровка»</a:t>
            </a:r>
            <a:endParaRPr lang="en-US" sz="2400" dirty="0" smtClean="0">
              <a:solidFill>
                <a:srgbClr val="0066FF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III </a:t>
            </a:r>
            <a:r>
              <a:rPr lang="ru-RU" sz="2400" dirty="0" smtClean="0">
                <a:solidFill>
                  <a:srgbClr val="00B050"/>
                </a:solidFill>
              </a:rPr>
              <a:t> место – группа «Комарик»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                 группа «Муравей»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accent5">
                    <a:lumMod val="75000"/>
                  </a:schemeClr>
                </a:solidFill>
              </a:rPr>
              <a:t>Категория </a:t>
            </a:r>
            <a:r>
              <a:rPr lang="ru-RU" sz="2400" u="sng" dirty="0" smtClean="0">
                <a:solidFill>
                  <a:schemeClr val="accent5">
                    <a:lumMod val="75000"/>
                  </a:schemeClr>
                </a:solidFill>
              </a:rPr>
              <a:t>старший </a:t>
            </a:r>
            <a:r>
              <a:rPr lang="ru-RU" sz="2400" u="sng" dirty="0" smtClean="0">
                <a:solidFill>
                  <a:schemeClr val="accent5">
                    <a:lumMod val="75000"/>
                  </a:schemeClr>
                </a:solidFill>
              </a:rPr>
              <a:t>возраст</a:t>
            </a:r>
            <a:r>
              <a:rPr lang="ru-RU" sz="2400" u="sng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 </a:t>
            </a:r>
            <a:r>
              <a:rPr lang="ru-RU" sz="2400" dirty="0" smtClean="0">
                <a:solidFill>
                  <a:srgbClr val="FF0000"/>
                </a:solidFill>
              </a:rPr>
              <a:t>место - </a:t>
            </a:r>
            <a:r>
              <a:rPr lang="ru-RU" sz="2400" dirty="0" smtClean="0">
                <a:solidFill>
                  <a:srgbClr val="FF0000"/>
                </a:solidFill>
              </a:rPr>
              <a:t>группа </a:t>
            </a:r>
            <a:r>
              <a:rPr lang="ru-RU" sz="2400" dirty="0" smtClean="0">
                <a:solidFill>
                  <a:srgbClr val="FF0000"/>
                </a:solidFill>
              </a:rPr>
              <a:t>«Жучок»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66FF"/>
                </a:solidFill>
              </a:rPr>
              <a:t>II</a:t>
            </a:r>
            <a:r>
              <a:rPr lang="ru-RU" sz="2400" dirty="0" smtClean="0">
                <a:solidFill>
                  <a:srgbClr val="0066FF"/>
                </a:solidFill>
              </a:rPr>
              <a:t> место – группа «</a:t>
            </a:r>
            <a:r>
              <a:rPr lang="ru-RU" sz="2400" dirty="0" smtClean="0">
                <a:solidFill>
                  <a:srgbClr val="0066FF"/>
                </a:solidFill>
              </a:rPr>
              <a:t>Бабочка»</a:t>
            </a:r>
          </a:p>
          <a:p>
            <a:pPr>
              <a:buNone/>
            </a:pPr>
            <a:r>
              <a:rPr lang="ru-RU" sz="2400" dirty="0" smtClean="0">
                <a:solidFill>
                  <a:srgbClr val="0066FF"/>
                </a:solidFill>
              </a:rPr>
              <a:t>                   группа «Стрекоза»</a:t>
            </a:r>
            <a:endParaRPr lang="en-US" sz="2400" dirty="0" smtClean="0">
              <a:solidFill>
                <a:srgbClr val="0066FF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A249"/>
                </a:solidFill>
              </a:rPr>
              <a:t>III </a:t>
            </a:r>
            <a:r>
              <a:rPr lang="ru-RU" sz="2400" dirty="0" smtClean="0">
                <a:solidFill>
                  <a:srgbClr val="00A249"/>
                </a:solidFill>
              </a:rPr>
              <a:t> место – группа </a:t>
            </a:r>
            <a:r>
              <a:rPr lang="ru-RU" sz="2400" dirty="0" smtClean="0">
                <a:solidFill>
                  <a:srgbClr val="00A249"/>
                </a:solidFill>
              </a:rPr>
              <a:t>«Паучок»</a:t>
            </a:r>
            <a:endParaRPr lang="ru-RU" sz="2400" dirty="0" smtClean="0">
              <a:solidFill>
                <a:srgbClr val="00A249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A249"/>
                </a:solidFill>
              </a:rPr>
              <a:t>                     группа «Кузнечик»</a:t>
            </a:r>
            <a:endParaRPr lang="ru-RU" sz="2400" dirty="0" smtClean="0">
              <a:solidFill>
                <a:srgbClr val="00A249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A249"/>
                </a:solidFill>
              </a:rPr>
              <a:t>                     группа «Пчелка»</a:t>
            </a:r>
            <a:endParaRPr lang="ru-RU" sz="2400" dirty="0">
              <a:solidFill>
                <a:srgbClr val="00A2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b="1" dirty="0" smtClean="0"/>
              <a:t>Цель конкурса: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50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Активизировать деятельность сотрудников МДОУ №4 «СВЕТЛЯЧОК» по реализации экологического воспитания на тему «Огород на окне», в целях развития у детей познавательных интересов, расширение кругозора детей и обогащение развивающей среды в группах. Подготовка рассады для благоустройства территории  в летний  период.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ru-RU" b="1" dirty="0" smtClean="0"/>
              <a:t>Задачи смотра-конкурса: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lvl="0"/>
            <a:r>
              <a:rPr lang="ru-RU" sz="2000" dirty="0" smtClean="0"/>
              <a:t>Развитие сотрудничества детей, родителей и педагогов в области экологии;</a:t>
            </a:r>
          </a:p>
          <a:p>
            <a:pPr lvl="0"/>
            <a:r>
              <a:rPr lang="ru-RU" sz="2000" dirty="0" smtClean="0"/>
              <a:t>Воспитание у детей бережного отношения к живым объектам;</a:t>
            </a:r>
          </a:p>
          <a:p>
            <a:pPr lvl="0"/>
            <a:r>
              <a:rPr lang="ru-RU" sz="2000" dirty="0" smtClean="0"/>
              <a:t>Создание  благоприятных условий для воспитания экологически грамотного ребенка;</a:t>
            </a:r>
          </a:p>
          <a:p>
            <a:pPr lvl="0"/>
            <a:r>
              <a:rPr lang="ru-RU" sz="2000" dirty="0" smtClean="0"/>
              <a:t>Воспитывать у детей понимание ценности своего здоровья и потребности быть здоровым.</a:t>
            </a:r>
          </a:p>
          <a:p>
            <a:pPr lvl="0"/>
            <a:r>
              <a:rPr lang="ru-RU" sz="2000" dirty="0" smtClean="0"/>
              <a:t>Продолжать знакомить и обучать дошкольников способам выращивания витаминов на окне. </a:t>
            </a:r>
          </a:p>
          <a:p>
            <a:pPr lvl="0"/>
            <a:r>
              <a:rPr lang="ru-RU" sz="2000" dirty="0" smtClean="0"/>
              <a:t>Развивать трудолюбие и чувство созерцания прекрасного.</a:t>
            </a:r>
          </a:p>
          <a:p>
            <a:pPr lvl="0"/>
            <a:r>
              <a:rPr lang="ru-RU" sz="2000" dirty="0" smtClean="0"/>
              <a:t>Развивать творческий подход и фантазию участников (детей, родителей, педагогов) в презентации выбранной культуры.</a:t>
            </a:r>
          </a:p>
          <a:p>
            <a:pPr lvl="0"/>
            <a:r>
              <a:rPr lang="ru-RU" sz="2000" dirty="0" smtClean="0"/>
              <a:t>Стимулирование инициативы поиска, творческого потенциала, профессионального роста педагогов.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4714907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Прежде чем придет весна,</a:t>
            </a:r>
            <a:b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Заготовим семена.</a:t>
            </a:r>
            <a:b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«Что посеешь, то пожнешь!»</a:t>
            </a:r>
            <a:b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И, конечно, соберешь.</a:t>
            </a:r>
            <a:b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Проявить должны заботу,</a:t>
            </a:r>
            <a:b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Видно по труду работу.</a:t>
            </a:r>
            <a:b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И тогда наш огород</a:t>
            </a:r>
            <a:b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Расцветет и оживет!</a:t>
            </a:r>
            <a:endParaRPr lang="ru-RU" sz="2800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3050"/>
            <a:ext cx="4714908" cy="116205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Ясельная группа «Улитка»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IMG_10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2143116"/>
            <a:ext cx="5111750" cy="3833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2071678"/>
            <a:ext cx="3251231" cy="4054485"/>
          </a:xfrm>
        </p:spPr>
        <p:txBody>
          <a:bodyPr/>
          <a:lstStyle/>
          <a:p>
            <a:r>
              <a:rPr lang="ru-RU" sz="2000" dirty="0" smtClean="0"/>
              <a:t>Приходи, честной народ,</a:t>
            </a:r>
          </a:p>
          <a:p>
            <a:r>
              <a:rPr lang="ru-RU" sz="2000" dirty="0" smtClean="0"/>
              <a:t>На веселый огород!</a:t>
            </a:r>
          </a:p>
          <a:p>
            <a:r>
              <a:rPr lang="ru-RU" sz="2000" dirty="0" smtClean="0"/>
              <a:t>Овощей здесь целый воз!</a:t>
            </a:r>
          </a:p>
          <a:p>
            <a:r>
              <a:rPr lang="ru-RU" sz="2000" dirty="0" smtClean="0"/>
              <a:t>Кто полезней? Вот вопрос!?</a:t>
            </a:r>
          </a:p>
          <a:p>
            <a:endParaRPr lang="ru-RU" dirty="0"/>
          </a:p>
        </p:txBody>
      </p:sp>
      <p:pic>
        <p:nvPicPr>
          <p:cNvPr id="8" name="Рисунок 7" descr="улитк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785794"/>
            <a:ext cx="1428750" cy="771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757742" cy="86993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Ясельная группа «Муравей»</a:t>
            </a:r>
            <a:endParaRPr lang="ru-RU" sz="3200" dirty="0"/>
          </a:p>
        </p:txBody>
      </p:sp>
      <p:pic>
        <p:nvPicPr>
          <p:cNvPr id="5" name="Содержимое 4" descr="IMG_10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2285992"/>
            <a:ext cx="5111750" cy="3833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142984"/>
            <a:ext cx="3251231" cy="4983179"/>
          </a:xfrm>
        </p:spPr>
        <p:txBody>
          <a:bodyPr/>
          <a:lstStyle/>
          <a:p>
            <a:r>
              <a:rPr lang="ru-RU" sz="1600" dirty="0" smtClean="0"/>
              <a:t>В нашей группе дед да баба</a:t>
            </a:r>
          </a:p>
          <a:p>
            <a:r>
              <a:rPr lang="ru-RU" sz="1600" dirty="0" smtClean="0"/>
              <a:t>Посадили огород</a:t>
            </a:r>
          </a:p>
          <a:p>
            <a:r>
              <a:rPr lang="ru-RU" sz="1600" dirty="0" smtClean="0"/>
              <a:t>И детишки очень рады</a:t>
            </a:r>
          </a:p>
          <a:p>
            <a:r>
              <a:rPr lang="ru-RU" sz="1600" dirty="0" smtClean="0"/>
              <a:t>Наблюдать как все растет!</a:t>
            </a:r>
          </a:p>
          <a:p>
            <a:r>
              <a:rPr lang="ru-RU" sz="1600" dirty="0" smtClean="0"/>
              <a:t>Здесь  и внученька Аленка,</a:t>
            </a:r>
          </a:p>
          <a:p>
            <a:r>
              <a:rPr lang="ru-RU" sz="1600" dirty="0" smtClean="0"/>
              <a:t>И колючий ежик Пых</a:t>
            </a:r>
          </a:p>
          <a:p>
            <a:pPr>
              <a:buFontTx/>
              <a:buChar char="-"/>
            </a:pPr>
            <a:r>
              <a:rPr lang="ru-RU" sz="1600" dirty="0" smtClean="0"/>
              <a:t>Он под репкою  в сторонке</a:t>
            </a:r>
          </a:p>
          <a:p>
            <a:r>
              <a:rPr lang="ru-RU" sz="1600" dirty="0" smtClean="0"/>
              <a:t>Притаился от чужих</a:t>
            </a:r>
          </a:p>
          <a:p>
            <a:r>
              <a:rPr lang="ru-RU" sz="1600" dirty="0" smtClean="0"/>
              <a:t>Наши детки помогают</a:t>
            </a:r>
          </a:p>
          <a:p>
            <a:r>
              <a:rPr lang="ru-RU" sz="1600" dirty="0" smtClean="0"/>
              <a:t>Огороду подрастать</a:t>
            </a:r>
          </a:p>
          <a:p>
            <a:r>
              <a:rPr lang="ru-RU" sz="1600" dirty="0" smtClean="0"/>
              <a:t>И умело поливают </a:t>
            </a:r>
          </a:p>
          <a:p>
            <a:r>
              <a:rPr lang="ru-RU" sz="1600" dirty="0" smtClean="0"/>
              <a:t>Той </a:t>
            </a:r>
            <a:r>
              <a:rPr lang="ru-RU" sz="1600" dirty="0" err="1" smtClean="0"/>
              <a:t>Аленушке</a:t>
            </a:r>
            <a:r>
              <a:rPr lang="ru-RU" sz="1600" dirty="0" smtClean="0"/>
              <a:t> под стать!</a:t>
            </a:r>
            <a:endParaRPr lang="ru-RU" sz="1600" dirty="0"/>
          </a:p>
        </p:txBody>
      </p:sp>
      <p:pic>
        <p:nvPicPr>
          <p:cNvPr id="6" name="Рисунок 5" descr="муравей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571480"/>
            <a:ext cx="60960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798496"/>
          </a:xfrm>
        </p:spPr>
        <p:txBody>
          <a:bodyPr/>
          <a:lstStyle/>
          <a:p>
            <a:r>
              <a:rPr lang="ru-RU" sz="2800" dirty="0" smtClean="0"/>
              <a:t>Младшая группа </a:t>
            </a:r>
            <a:br>
              <a:rPr lang="ru-RU" sz="2800" dirty="0" smtClean="0"/>
            </a:br>
            <a:r>
              <a:rPr lang="ru-RU" sz="2800" dirty="0" smtClean="0"/>
              <a:t>«Божья коровка»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142984"/>
            <a:ext cx="3251231" cy="4983179"/>
          </a:xfrm>
        </p:spPr>
        <p:txBody>
          <a:bodyPr/>
          <a:lstStyle/>
          <a:p>
            <a:r>
              <a:rPr lang="ru-RU" sz="1600" b="1" dirty="0" smtClean="0"/>
              <a:t>В саду конкурс объявили</a:t>
            </a:r>
          </a:p>
          <a:p>
            <a:r>
              <a:rPr lang="ru-RU" sz="1600" b="1" dirty="0" smtClean="0"/>
              <a:t>Огород всем посадить.</a:t>
            </a:r>
          </a:p>
          <a:p>
            <a:r>
              <a:rPr lang="ru-RU" sz="1600" b="1" dirty="0" smtClean="0"/>
              <a:t>Мишка за голову взялся:</a:t>
            </a:r>
          </a:p>
          <a:p>
            <a:r>
              <a:rPr lang="ru-RU" sz="1600" b="1" dirty="0" smtClean="0"/>
              <a:t>Как же нам его садить?</a:t>
            </a:r>
          </a:p>
          <a:p>
            <a:r>
              <a:rPr lang="ru-RU" sz="1600" b="1" dirty="0" smtClean="0"/>
              <a:t>Все культуры должны точно</a:t>
            </a:r>
          </a:p>
          <a:p>
            <a:r>
              <a:rPr lang="ru-RU" sz="1600" b="1" dirty="0" smtClean="0"/>
              <a:t>По возрасту расти.	</a:t>
            </a:r>
          </a:p>
          <a:p>
            <a:r>
              <a:rPr lang="ru-RU" sz="1600" b="1" dirty="0" smtClean="0"/>
              <a:t>И ребята помогать</a:t>
            </a:r>
          </a:p>
          <a:p>
            <a:r>
              <a:rPr lang="ru-RU" sz="1600" b="1" dirty="0" smtClean="0"/>
              <a:t>Нам, конечно же, должны.</a:t>
            </a:r>
          </a:p>
          <a:p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Быстро землю мы готовим,</a:t>
            </a:r>
          </a:p>
          <a:p>
            <a:r>
              <a:rPr lang="ru-RU" sz="1600" b="1" dirty="0" smtClean="0"/>
              <a:t>И семян все принесли.</a:t>
            </a:r>
          </a:p>
          <a:p>
            <a:r>
              <a:rPr lang="ru-RU" sz="1600" b="1" dirty="0" smtClean="0"/>
              <a:t>Кто-то дома на окошке </a:t>
            </a:r>
          </a:p>
          <a:p>
            <a:r>
              <a:rPr lang="ru-RU" sz="1600" b="1" dirty="0" smtClean="0"/>
              <a:t>Нам растенье прорастил.</a:t>
            </a:r>
          </a:p>
          <a:p>
            <a:r>
              <a:rPr lang="ru-RU" sz="1600" b="1" dirty="0" smtClean="0"/>
              <a:t>Вроде все здесь получилось:</a:t>
            </a:r>
          </a:p>
          <a:p>
            <a:r>
              <a:rPr lang="ru-RU" sz="1600" b="1" dirty="0" smtClean="0"/>
              <a:t>И подворье и огород!</a:t>
            </a:r>
          </a:p>
          <a:p>
            <a:r>
              <a:rPr lang="ru-RU" sz="1600" b="1" dirty="0" smtClean="0"/>
              <a:t>И, конечно же </a:t>
            </a:r>
          </a:p>
          <a:p>
            <a:r>
              <a:rPr lang="ru-RU" sz="1600" b="1" dirty="0" smtClean="0"/>
              <a:t>В «Божьей коровке»</a:t>
            </a:r>
          </a:p>
          <a:p>
            <a:r>
              <a:rPr lang="ru-RU" sz="1600" b="1" dirty="0" smtClean="0"/>
              <a:t>Дружба крепко живет!</a:t>
            </a:r>
          </a:p>
          <a:p>
            <a:endParaRPr lang="ru-RU" dirty="0"/>
          </a:p>
        </p:txBody>
      </p:sp>
      <p:pic>
        <p:nvPicPr>
          <p:cNvPr id="6" name="Рисунок 5" descr="IMG_10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00438"/>
            <a:ext cx="4251332" cy="31884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IMG_1045.jpg"/>
          <p:cNvPicPr>
            <a:picLocks noGrp="1" noChangeAspect="1"/>
          </p:cNvPicPr>
          <p:nvPr>
            <p:ph idx="1"/>
          </p:nvPr>
        </p:nvPicPr>
        <p:blipFill>
          <a:blip r:embed="rId3"/>
          <a:srcRect t="13126"/>
          <a:stretch>
            <a:fillRect/>
          </a:stretch>
        </p:blipFill>
        <p:spPr>
          <a:xfrm>
            <a:off x="3714744" y="357166"/>
            <a:ext cx="5111750" cy="3330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б кор блест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0"/>
            <a:ext cx="1247947" cy="121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714776" cy="1162050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Младшая группа «Комарик»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_10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2428868"/>
            <a:ext cx="5111750" cy="3833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214554"/>
            <a:ext cx="3251231" cy="3911609"/>
          </a:xfrm>
        </p:spPr>
        <p:txBody>
          <a:bodyPr/>
          <a:lstStyle/>
          <a:p>
            <a:r>
              <a:rPr lang="ru-RU" sz="1800" dirty="0" smtClean="0"/>
              <a:t>Бродит поезд в огороде</a:t>
            </a:r>
          </a:p>
          <a:p>
            <a:r>
              <a:rPr lang="ru-RU" sz="1800" dirty="0" smtClean="0"/>
              <a:t>А морковки не находит!?</a:t>
            </a:r>
          </a:p>
          <a:p>
            <a:pPr>
              <a:buFontTx/>
              <a:buChar char="-"/>
            </a:pPr>
            <a:r>
              <a:rPr lang="ru-RU" sz="1800" dirty="0" smtClean="0"/>
              <a:t>Эх, ты поезд посмотри</a:t>
            </a:r>
          </a:p>
          <a:p>
            <a:r>
              <a:rPr lang="ru-RU" sz="1800" dirty="0" smtClean="0"/>
              <a:t>У тебя она внутри!</a:t>
            </a:r>
            <a:endParaRPr lang="ru-RU" sz="1800" dirty="0"/>
          </a:p>
        </p:txBody>
      </p:sp>
      <p:pic>
        <p:nvPicPr>
          <p:cNvPr id="6" name="Рисунок 5" descr="комарик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714356"/>
            <a:ext cx="928694" cy="829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251231" cy="1162050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Средняя группа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«Жучок»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_10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8135" y="3643314"/>
            <a:ext cx="3825865" cy="2869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785926"/>
            <a:ext cx="3429024" cy="4340237"/>
          </a:xfrm>
        </p:spPr>
        <p:txBody>
          <a:bodyPr/>
          <a:lstStyle/>
          <a:p>
            <a:r>
              <a:rPr lang="ru-RU" sz="2000" dirty="0" smtClean="0"/>
              <a:t>А у нас есть огород</a:t>
            </a:r>
          </a:p>
          <a:p>
            <a:r>
              <a:rPr lang="ru-RU" sz="2000" dirty="0" smtClean="0"/>
              <a:t>Сказка добрая там ждет!</a:t>
            </a:r>
          </a:p>
          <a:p>
            <a:r>
              <a:rPr lang="ru-RU" sz="2000" dirty="0" smtClean="0"/>
              <a:t>Жил в одной деревне дед</a:t>
            </a:r>
          </a:p>
          <a:p>
            <a:r>
              <a:rPr lang="ru-RU" sz="2000" dirty="0" smtClean="0"/>
              <a:t>Вместе с бабкой много лет</a:t>
            </a:r>
          </a:p>
          <a:p>
            <a:r>
              <a:rPr lang="ru-RU" sz="2000" dirty="0" smtClean="0"/>
              <a:t>Был у них огород,</a:t>
            </a:r>
          </a:p>
          <a:p>
            <a:r>
              <a:rPr lang="ru-RU" sz="2000" dirty="0" smtClean="0"/>
              <a:t>Посмотрите Вот!!!</a:t>
            </a:r>
            <a:endParaRPr lang="ru-RU" sz="2000" dirty="0"/>
          </a:p>
        </p:txBody>
      </p:sp>
      <p:pic>
        <p:nvPicPr>
          <p:cNvPr id="6" name="Рисунок 5" descr="IMG_10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28604"/>
            <a:ext cx="4322769" cy="32420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жучок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000108"/>
            <a:ext cx="1000132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4__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170</TotalTime>
  <Words>568</Words>
  <Application>Microsoft Office PowerPoint</Application>
  <PresentationFormat>Экран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Весна</vt:lpstr>
      <vt:lpstr>24___</vt:lpstr>
      <vt:lpstr>Смотр – конкурс  «Огород на окне»</vt:lpstr>
      <vt:lpstr> Цель конкурса: </vt:lpstr>
      <vt:lpstr>Задачи смотра-конкурса: </vt:lpstr>
      <vt:lpstr>Прежде чем придет весна, Заготовим семена. «Что посеешь, то пожнешь!» И, конечно, соберешь.  Проявить должны заботу, Видно по труду работу. И тогда наш огород Расцветет и оживет!</vt:lpstr>
      <vt:lpstr>Ясельная группа «Улитка»</vt:lpstr>
      <vt:lpstr>Ясельная группа «Муравей»</vt:lpstr>
      <vt:lpstr>Младшая группа  «Божья коровка»</vt:lpstr>
      <vt:lpstr>Младшая группа «Комарик»</vt:lpstr>
      <vt:lpstr>Средняя группа  «Жучок»</vt:lpstr>
      <vt:lpstr>Средняя группа  «Кузнечик»</vt:lpstr>
      <vt:lpstr>Старшая группа «Паучок»</vt:lpstr>
      <vt:lpstr>Старшая группа «Стрекоза»</vt:lpstr>
      <vt:lpstr>Подготовительная группа «Пчелка»</vt:lpstr>
      <vt:lpstr>Подготовительная группа «Бабочка»</vt:lpstr>
      <vt:lpstr>Поздравляем победителей!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Смотр – конкурс  «Огород на окне»</dc:title>
  <dc:creator>1</dc:creator>
  <cp:lastModifiedBy>1</cp:lastModifiedBy>
  <cp:revision>16</cp:revision>
  <dcterms:created xsi:type="dcterms:W3CDTF">2013-04-02T12:32:19Z</dcterms:created>
  <dcterms:modified xsi:type="dcterms:W3CDTF">2013-04-03T07:11:53Z</dcterms:modified>
</cp:coreProperties>
</file>