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6" r:id="rId2"/>
    <p:sldMasterId id="2147483738" r:id="rId3"/>
    <p:sldMasterId id="2147483752" r:id="rId4"/>
  </p:sldMasterIdLst>
  <p:sldIdLst>
    <p:sldId id="256" r:id="rId5"/>
    <p:sldId id="278" r:id="rId6"/>
    <p:sldId id="279" r:id="rId7"/>
    <p:sldId id="258" r:id="rId8"/>
    <p:sldId id="262" r:id="rId9"/>
    <p:sldId id="259" r:id="rId10"/>
    <p:sldId id="260" r:id="rId11"/>
    <p:sldId id="265" r:id="rId12"/>
    <p:sldId id="257" r:id="rId13"/>
    <p:sldId id="263" r:id="rId14"/>
    <p:sldId id="266" r:id="rId15"/>
    <p:sldId id="267" r:id="rId16"/>
    <p:sldId id="280" r:id="rId17"/>
    <p:sldId id="261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327" autoAdjust="0"/>
    <p:restoredTop sz="94660"/>
  </p:normalViewPr>
  <p:slideViewPr>
    <p:cSldViewPr>
      <p:cViewPr varScale="1">
        <p:scale>
          <a:sx n="100" d="100"/>
          <a:sy n="100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055D02E-1E04-478C-AE42-5A65F217D4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858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5FA9DF6-6CFC-47F4-8470-B3482704DB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" name="Picture 12" descr="kindergarten_dipl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362200" y="1295400"/>
            <a:ext cx="4419600" cy="990600"/>
          </a:xfrm>
        </p:spPr>
        <p:txBody>
          <a:bodyPr/>
          <a:lstStyle>
            <a:lvl1pPr algn="ctr">
              <a:defRPr sz="3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838200"/>
          </a:xfrm>
        </p:spPr>
        <p:txBody>
          <a:bodyPr wrap="none"/>
          <a:lstStyle>
            <a:lvl1pPr marL="0" indent="0" algn="ctr">
              <a:buFontTx/>
              <a:buNone/>
              <a:defRPr sz="4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4290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990600"/>
            <a:ext cx="1752600" cy="4876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990600"/>
            <a:ext cx="51054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099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Century Gothic" pitchFamily="34" charset="0"/>
              <a:buNone/>
              <a:defRPr sz="28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9" name="Rectangle 3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30" name="Rectangle 3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endParaRPr lang="ru-RU"/>
          </a:p>
        </p:txBody>
      </p:sp>
      <p:sp>
        <p:nvSpPr>
          <p:cNvPr id="31" name="Rectangle 3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64275"/>
            <a:ext cx="2133600" cy="384175"/>
          </a:xfrm>
        </p:spPr>
        <p:txBody>
          <a:bodyPr/>
          <a:lstStyle>
            <a:lvl1pPr>
              <a:defRPr smtClean="0"/>
            </a:lvl1pPr>
          </a:lstStyle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EE501-9365-4E4D-9E3E-F973562E3A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1A00BF-F9F6-4059-890F-B95CBF39399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4C96CE-0BEA-441E-8A04-04EF022C854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60D8A-FAD6-44AA-B3F2-5E4473B502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18095-D1F1-4164-932C-B62429900D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DD802-AFF0-4FD0-8B7A-88B4C25DA60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A1721-465C-42AC-8C59-8EDAE96F20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1AF52-BB1A-456D-9379-B38D5963DF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C937DB-C000-4B08-9B19-9F76AE7179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38886-196B-4E5D-B4CC-90F051ED6B4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57B4A-2590-4E56-BBAB-757D0E9F060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50" r:id="rId12"/>
    <p:sldLayoutId id="214748375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687388" y="685800"/>
            <a:ext cx="7769225" cy="5486400"/>
          </a:xfrm>
          <a:prstGeom prst="rect">
            <a:avLst/>
          </a:prstGeom>
          <a:solidFill>
            <a:srgbClr val="FCEE9D"/>
          </a:solidFill>
          <a:ln w="5080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914400" y="914400"/>
            <a:ext cx="7313613" cy="5027613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8" name="Picture 14" descr="kindergarten_diploma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3" y="42863"/>
            <a:ext cx="9134475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701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209800"/>
            <a:ext cx="7010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CC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2" name="Rectangle 8"/>
            <p:cNvSpPr>
              <a:spLocks noChangeArrowheads="1"/>
            </p:cNvSpPr>
            <p:nvPr/>
          </p:nvSpPr>
          <p:spPr bwMode="auto">
            <a:xfrm>
              <a:off x="1968" y="4224"/>
              <a:ext cx="3792" cy="96"/>
            </a:xfrm>
            <a:prstGeom prst="rect">
              <a:avLst/>
            </a:prstGeom>
            <a:gradFill rotWithShape="0">
              <a:gsLst>
                <a:gs pos="0">
                  <a:srgbClr val="EBD7FF"/>
                </a:gs>
                <a:gs pos="100000">
                  <a:srgbClr val="0099FF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3" name="Rectangle 9"/>
            <p:cNvSpPr>
              <a:spLocks noChangeArrowheads="1"/>
            </p:cNvSpPr>
            <p:nvPr/>
          </p:nvSpPr>
          <p:spPr bwMode="auto">
            <a:xfrm>
              <a:off x="5520" y="1248"/>
              <a:ext cx="240" cy="2688"/>
            </a:xfrm>
            <a:prstGeom prst="rect">
              <a:avLst/>
            </a:prstGeom>
            <a:gradFill rotWithShape="0">
              <a:gsLst>
                <a:gs pos="0">
                  <a:srgbClr val="C1E7CE"/>
                </a:gs>
                <a:gs pos="100000">
                  <a:srgbClr val="3399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4" name="Rectangle 10"/>
            <p:cNvSpPr>
              <a:spLocks noChangeArrowheads="1"/>
            </p:cNvSpPr>
            <p:nvPr/>
          </p:nvSpPr>
          <p:spPr bwMode="auto">
            <a:xfrm>
              <a:off x="0" y="3312"/>
              <a:ext cx="288" cy="9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5" name="Rectangle 11"/>
            <p:cNvSpPr>
              <a:spLocks noChangeArrowheads="1"/>
            </p:cNvSpPr>
            <p:nvPr/>
          </p:nvSpPr>
          <p:spPr bwMode="auto">
            <a:xfrm>
              <a:off x="0" y="3408"/>
              <a:ext cx="288" cy="912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6" name="Rectangle 12"/>
            <p:cNvSpPr>
              <a:spLocks noChangeArrowheads="1"/>
            </p:cNvSpPr>
            <p:nvPr/>
          </p:nvSpPr>
          <p:spPr bwMode="auto">
            <a:xfrm>
              <a:off x="5520" y="0"/>
              <a:ext cx="240" cy="12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7" name="Rectangle 13"/>
            <p:cNvSpPr>
              <a:spLocks noChangeArrowheads="1"/>
            </p:cNvSpPr>
            <p:nvPr/>
          </p:nvSpPr>
          <p:spPr bwMode="auto">
            <a:xfrm>
              <a:off x="3600" y="0"/>
              <a:ext cx="1920" cy="192"/>
            </a:xfrm>
            <a:prstGeom prst="rect">
              <a:avLst/>
            </a:prstGeom>
            <a:solidFill>
              <a:srgbClr val="CAC9AA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8" name="Rectangle 14"/>
            <p:cNvSpPr>
              <a:spLocks noChangeArrowheads="1"/>
            </p:cNvSpPr>
            <p:nvPr/>
          </p:nvSpPr>
          <p:spPr bwMode="auto">
            <a:xfrm>
              <a:off x="288" y="192"/>
              <a:ext cx="336" cy="480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39" name="Rectangle 15"/>
            <p:cNvSpPr>
              <a:spLocks noChangeArrowheads="1"/>
            </p:cNvSpPr>
            <p:nvPr/>
          </p:nvSpPr>
          <p:spPr bwMode="auto">
            <a:xfrm>
              <a:off x="0" y="672"/>
              <a:ext cx="288" cy="2640"/>
            </a:xfrm>
            <a:prstGeom prst="rect">
              <a:avLst/>
            </a:prstGeom>
            <a:gradFill rotWithShape="0">
              <a:gsLst>
                <a:gs pos="0">
                  <a:srgbClr val="C1AE8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0" name="Rectangle 16"/>
            <p:cNvSpPr>
              <a:spLocks noChangeArrowheads="1"/>
            </p:cNvSpPr>
            <p:nvPr/>
          </p:nvSpPr>
          <p:spPr bwMode="auto">
            <a:xfrm>
              <a:off x="0" y="192"/>
              <a:ext cx="288" cy="4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1" name="Rectangle 17"/>
            <p:cNvSpPr>
              <a:spLocks noChangeArrowheads="1"/>
            </p:cNvSpPr>
            <p:nvPr/>
          </p:nvSpPr>
          <p:spPr bwMode="auto">
            <a:xfrm>
              <a:off x="0" y="0"/>
              <a:ext cx="624" cy="192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2" name="Rectangle 18"/>
            <p:cNvSpPr>
              <a:spLocks noChangeArrowheads="1"/>
            </p:cNvSpPr>
            <p:nvPr/>
          </p:nvSpPr>
          <p:spPr bwMode="auto">
            <a:xfrm>
              <a:off x="624" y="0"/>
              <a:ext cx="297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ru-RU" sz="2400">
                <a:latin typeface="굴림" pitchFamily="50" charset="-127"/>
              </a:endParaRPr>
            </a:p>
          </p:txBody>
        </p:sp>
        <p:sp>
          <p:nvSpPr>
            <p:cNvPr id="1043" name="Line 19"/>
            <p:cNvSpPr>
              <a:spLocks noChangeShapeType="1"/>
            </p:cNvSpPr>
            <p:nvPr/>
          </p:nvSpPr>
          <p:spPr bwMode="auto">
            <a:xfrm flipV="1">
              <a:off x="288" y="192"/>
              <a:ext cx="0" cy="4128"/>
            </a:xfrm>
            <a:prstGeom prst="line">
              <a:avLst/>
            </a:prstGeom>
            <a:noFill/>
            <a:ln w="762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4" name="Line 20"/>
            <p:cNvSpPr>
              <a:spLocks noChangeShapeType="1"/>
            </p:cNvSpPr>
            <p:nvPr/>
          </p:nvSpPr>
          <p:spPr bwMode="auto">
            <a:xfrm>
              <a:off x="288" y="4224"/>
              <a:ext cx="5472" cy="0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 flipV="1">
              <a:off x="5520" y="0"/>
              <a:ext cx="0" cy="4224"/>
            </a:xfrm>
            <a:prstGeom prst="line">
              <a:avLst/>
            </a:prstGeom>
            <a:noFill/>
            <a:ln w="571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>
              <a:off x="0" y="192"/>
              <a:ext cx="5760" cy="0"/>
            </a:xfrm>
            <a:prstGeom prst="lin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7" name="Line 23"/>
            <p:cNvSpPr>
              <a:spLocks noChangeShapeType="1"/>
            </p:cNvSpPr>
            <p:nvPr/>
          </p:nvSpPr>
          <p:spPr bwMode="auto">
            <a:xfrm flipH="1">
              <a:off x="3600" y="288"/>
              <a:ext cx="216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V="1">
              <a:off x="3600" y="0"/>
              <a:ext cx="0" cy="288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49" name="Line 25"/>
            <p:cNvSpPr>
              <a:spLocks noChangeShapeType="1"/>
            </p:cNvSpPr>
            <p:nvPr/>
          </p:nvSpPr>
          <p:spPr bwMode="auto">
            <a:xfrm>
              <a:off x="5520" y="1248"/>
              <a:ext cx="24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624" y="0"/>
              <a:ext cx="0" cy="672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1" name="Line 27"/>
            <p:cNvSpPr>
              <a:spLocks noChangeShapeType="1"/>
            </p:cNvSpPr>
            <p:nvPr/>
          </p:nvSpPr>
          <p:spPr bwMode="auto">
            <a:xfrm flipH="1">
              <a:off x="0" y="672"/>
              <a:ext cx="62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2" name="Line 28"/>
            <p:cNvSpPr>
              <a:spLocks noChangeShapeType="1"/>
            </p:cNvSpPr>
            <p:nvPr/>
          </p:nvSpPr>
          <p:spPr bwMode="auto">
            <a:xfrm flipV="1">
              <a:off x="1680" y="3936"/>
              <a:ext cx="0" cy="384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3" name="Line 29"/>
            <p:cNvSpPr>
              <a:spLocks noChangeShapeType="1"/>
            </p:cNvSpPr>
            <p:nvPr/>
          </p:nvSpPr>
          <p:spPr bwMode="auto">
            <a:xfrm>
              <a:off x="1680" y="3936"/>
              <a:ext cx="4080" cy="0"/>
            </a:xfrm>
            <a:prstGeom prst="line">
              <a:avLst/>
            </a:prstGeom>
            <a:noFill/>
            <a:ln w="19050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4" name="Line 30"/>
            <p:cNvSpPr>
              <a:spLocks noChangeShapeType="1"/>
            </p:cNvSpPr>
            <p:nvPr/>
          </p:nvSpPr>
          <p:spPr bwMode="auto">
            <a:xfrm flipH="1">
              <a:off x="0" y="3312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55" name="Line 31"/>
            <p:cNvSpPr>
              <a:spLocks noChangeShapeType="1"/>
            </p:cNvSpPr>
            <p:nvPr/>
          </p:nvSpPr>
          <p:spPr bwMode="auto">
            <a:xfrm flipH="1">
              <a:off x="0" y="3408"/>
              <a:ext cx="288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64275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>
                <a:solidFill>
                  <a:schemeClr val="bg2"/>
                </a:solidFill>
              </a:defRPr>
            </a:lvl1pPr>
          </a:lstStyle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4275"/>
            <a:ext cx="2895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67450"/>
            <a:ext cx="2133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2"/>
                </a:solidFill>
              </a:defRPr>
            </a:lvl1pPr>
          </a:lstStyle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2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800"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400"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Century Gothic" pitchFamily="34" charset="0"/>
        <a:buChar char="□"/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54AE3988-3B87-49C9-89BF-D4945D0A2568}" type="datetimeFigureOut">
              <a:rPr lang="ru-RU" smtClean="0"/>
              <a:pPr/>
              <a:t>30.05.2012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F4415A-12C4-4094-A764-3AE2EA19762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785794"/>
            <a:ext cx="6286544" cy="1071570"/>
          </a:xfrm>
        </p:spPr>
        <p:txBody>
          <a:bodyPr/>
          <a:lstStyle/>
          <a:p>
            <a:r>
              <a:rPr lang="ru-RU" sz="4400" b="1" dirty="0" smtClean="0"/>
              <a:t>«В школу с хорошим аппетитом»</a:t>
            </a:r>
            <a:endParaRPr lang="ru-RU" sz="4400" b="1" dirty="0"/>
          </a:p>
        </p:txBody>
      </p:sp>
      <p:pic>
        <p:nvPicPr>
          <p:cNvPr id="12290" name="Picture 2" descr="C:\Program Files\Новый Диск\Физкультура с тренером Неболейкиным\data\img\page\0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928802"/>
            <a:ext cx="3516089" cy="27860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42976" y="4929198"/>
            <a:ext cx="6786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cs typeface="Arial" pitchFamily="34" charset="0"/>
              </a:rPr>
              <a:t>©</a:t>
            </a:r>
            <a:r>
              <a:rPr lang="ru-RU" b="1" dirty="0" smtClean="0">
                <a:solidFill>
                  <a:srgbClr val="0000FF"/>
                </a:solidFill>
                <a:cs typeface="Arial" pitchFamily="34" charset="0"/>
              </a:rPr>
              <a:t> МДОУ </a:t>
            </a:r>
            <a:r>
              <a:rPr lang="ru-RU" b="1" dirty="0" err="1" smtClean="0">
                <a:solidFill>
                  <a:srgbClr val="0000FF"/>
                </a:solidFill>
                <a:cs typeface="Arial" pitchFamily="34" charset="0"/>
              </a:rPr>
              <a:t>д</a:t>
            </a:r>
            <a:r>
              <a:rPr lang="ru-RU" b="1" dirty="0" smtClean="0">
                <a:solidFill>
                  <a:srgbClr val="0000FF"/>
                </a:solidFill>
                <a:cs typeface="Arial" pitchFamily="34" charset="0"/>
              </a:rPr>
              <a:t>/с  №4 «Светлячок», г. Переславль-Залесский, 2012 г</a:t>
            </a:r>
            <a:r>
              <a:rPr lang="ru-RU" b="1" dirty="0" smtClean="0">
                <a:solidFill>
                  <a:srgbClr val="0000FF"/>
                </a:solidFill>
                <a:cs typeface="Arial" pitchFamily="34" charset="0"/>
              </a:rPr>
              <a:t>.</a:t>
            </a:r>
          </a:p>
          <a:p>
            <a:pPr algn="ctr"/>
            <a:r>
              <a:rPr lang="ru-RU" b="1" dirty="0" smtClean="0">
                <a:solidFill>
                  <a:srgbClr val="0000FF"/>
                </a:solidFill>
                <a:cs typeface="Arial" pitchFamily="34" charset="0"/>
              </a:rPr>
              <a:t>Заместитель заведующей по ВМР  Смирнова Н.В.</a:t>
            </a:r>
            <a:endParaRPr lang="en-US" b="1" dirty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11222"/>
          </a:xfrm>
        </p:spPr>
        <p:txBody>
          <a:bodyPr/>
          <a:lstStyle/>
          <a:p>
            <a:r>
              <a:rPr lang="ru-RU" dirty="0" smtClean="0"/>
              <a:t>Сладости</a:t>
            </a:r>
            <a:endParaRPr lang="ru-RU" dirty="0"/>
          </a:p>
        </p:txBody>
      </p:sp>
      <p:pic>
        <p:nvPicPr>
          <p:cNvPr id="4" name="Содержимое 3" descr="продукты для ребен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357166"/>
            <a:ext cx="238125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 descr="C:\Program Files\Новый Диск\Физкультура с тренером Неболейкиным\data\img\page\069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071810"/>
            <a:ext cx="2857500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Documents and Settings\1\Рабочий стол\Питание\пирожное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571480"/>
            <a:ext cx="2071702" cy="180977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итание\Тортик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57356" y="3000372"/>
            <a:ext cx="3000396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57216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Самый неприемлемый вариант для здорового завтрака: бутерброд из белого хлеба с джемом, шоколадным маслом или сыром, чипсы, шоколадный батончик и </a:t>
            </a:r>
            <a:r>
              <a:rPr lang="ru-RU" b="1" dirty="0" err="1" smtClean="0"/>
              <a:t>сильногазированный</a:t>
            </a:r>
            <a:r>
              <a:rPr lang="ru-RU" b="1" dirty="0" smtClean="0"/>
              <a:t> напиток. Бутербродом ребенок просто не наестся, а остальные продукты могут нарушить естественную микрофлору кишечника.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smtClean="0"/>
              <a:t>Каши </a:t>
            </a:r>
            <a:r>
              <a:rPr lang="ru-RU" b="1" dirty="0" smtClean="0"/>
              <a:t>содержат все полезные вещества, необходимые для растущего организма: белки, жиры, углеводы и минеральные соли.</a:t>
            </a:r>
            <a:endParaRPr lang="ru-RU" dirty="0"/>
          </a:p>
        </p:txBody>
      </p:sp>
      <p:pic>
        <p:nvPicPr>
          <p:cNvPr id="4098" name="Picture 2" descr="C:\Program Files\Новый Диск\Физкультура с тренером Неболейкиным\data\img\page\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714752"/>
            <a:ext cx="2857500" cy="2428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Физические и умственные нагрузки.</a:t>
            </a:r>
            <a:endParaRPr lang="ru-RU" dirty="0"/>
          </a:p>
        </p:txBody>
      </p:sp>
      <p:pic>
        <p:nvPicPr>
          <p:cNvPr id="1026" name="Picture 2" descr="C:\Documents and Settings\1\Рабочий стол\Фото детский сад\олимпиада\IMG_106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71472" y="1571612"/>
            <a:ext cx="4038600" cy="30289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 descr="C:\Documents and Settings\1\Рабочий стол\смирнова н\лето 2010\фото лето 2010\сад\фото лето 2010 06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t="14151"/>
          <a:stretch>
            <a:fillRect/>
          </a:stretch>
        </p:blipFill>
        <p:spPr bwMode="auto">
          <a:xfrm>
            <a:off x="4643438" y="3357562"/>
            <a:ext cx="4038600" cy="26003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39784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/>
              <a:t>Положи в портфель</a:t>
            </a:r>
            <a:endParaRPr lang="ru-RU" b="1" dirty="0"/>
          </a:p>
        </p:txBody>
      </p:sp>
      <p:pic>
        <p:nvPicPr>
          <p:cNvPr id="5" name="Рисунок 4" descr="Полезные продукты - бананы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1643050"/>
            <a:ext cx="2214578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Полезные продукты - Грейпфрут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214422"/>
            <a:ext cx="1714512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Полезные продукты - яболки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1142984"/>
            <a:ext cx="1714512" cy="1528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продукты для ребенка"/>
          <p:cNvPicPr/>
          <p:nvPr/>
        </p:nvPicPr>
        <p:blipFill>
          <a:blip r:embed="rId5" cstate="print"/>
          <a:srcRect b="6999"/>
          <a:stretch>
            <a:fillRect/>
          </a:stretch>
        </p:blipFill>
        <p:spPr bwMode="auto">
          <a:xfrm>
            <a:off x="5715008" y="3643314"/>
            <a:ext cx="2381250" cy="2214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4" name="Picture 2" descr="C:\Program Files\Новый Диск\Физкультура с тренером Неболейкиным\data\img\page\08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3857628"/>
            <a:ext cx="2857500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357166"/>
            <a:ext cx="7772400" cy="19113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latin typeface="Bookman Old Style" pitchFamily="18" charset="0"/>
              </a:rPr>
              <a:t>Выступление подготовительной группы № 12 «Комарик»</a:t>
            </a:r>
            <a:endParaRPr lang="ru-RU" sz="3200" b="1" dirty="0">
              <a:solidFill>
                <a:srgbClr val="00B050"/>
              </a:solidFill>
              <a:latin typeface="Bookman Old Style" pitchFamily="18" charset="0"/>
            </a:endParaRPr>
          </a:p>
        </p:txBody>
      </p:sp>
      <p:sp>
        <p:nvSpPr>
          <p:cNvPr id="1771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5643579"/>
            <a:ext cx="8280400" cy="1214422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00FF"/>
                </a:solidFill>
                <a:cs typeface="Arial" pitchFamily="34" charset="0"/>
              </a:rPr>
              <a:t>«Витамины»</a:t>
            </a:r>
            <a:endParaRPr lang="en-US" sz="6000" b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77156" name="Picture 4" descr="9"/>
          <p:cNvPicPr>
            <a:picLocks noChangeAspect="1" noChangeArrowheads="1"/>
          </p:cNvPicPr>
          <p:nvPr/>
        </p:nvPicPr>
        <p:blipFill>
          <a:blip r:embed="rId2"/>
          <a:srcRect t="5022"/>
          <a:stretch>
            <a:fillRect/>
          </a:stretch>
        </p:blipFill>
        <p:spPr bwMode="auto">
          <a:xfrm>
            <a:off x="2369942" y="2000241"/>
            <a:ext cx="4291208" cy="3587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476250"/>
            <a:ext cx="7518400" cy="984250"/>
          </a:xfrm>
        </p:spPr>
        <p:txBody>
          <a:bodyPr/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Bookman Old Style" pitchFamily="18" charset="0"/>
              </a:rPr>
              <a:t>ОТКРЫТИЕ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711325"/>
            <a:ext cx="8229600" cy="4525963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>
                <a:solidFill>
                  <a:schemeClr val="tx2"/>
                </a:solidFill>
                <a:effectLst/>
              </a:rPr>
              <a:t>В 1880 году русский врач Н.И.Лунин показал, что природные пищевые продукты содержат дополнительные, ещё не известные факторы питания. Именно это открытие легло в основу создания теории витаминов</a:t>
            </a:r>
            <a:r>
              <a:rPr lang="ru-RU" b="1">
                <a:solidFill>
                  <a:schemeClr val="tx2"/>
                </a:solidFill>
                <a:effectLst/>
                <a:latin typeface="Times New Roman" pitchFamily="18" charset="0"/>
              </a:rPr>
              <a:t>.</a:t>
            </a:r>
          </a:p>
        </p:txBody>
      </p:sp>
      <p:pic>
        <p:nvPicPr>
          <p:cNvPr id="4100" name="Picture 4" descr="IMG_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10088"/>
            <a:ext cx="1597025" cy="23479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1850" y="333375"/>
            <a:ext cx="7772400" cy="1143000"/>
          </a:xfrm>
        </p:spPr>
        <p:txBody>
          <a:bodyPr/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Bookman Old Style" pitchFamily="18" charset="0"/>
              </a:rPr>
              <a:t>КРАТКИЕ СВЕДЕНИЯ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57338"/>
            <a:ext cx="7772400" cy="4462462"/>
          </a:xfrm>
          <a:noFill/>
        </p:spPr>
        <p:txBody>
          <a:bodyPr/>
          <a:lstStyle/>
          <a:p>
            <a:pPr algn="ctr">
              <a:buClr>
                <a:schemeClr val="tx1"/>
              </a:buClr>
              <a:buFontTx/>
              <a:buNone/>
            </a:pPr>
            <a:r>
              <a:rPr lang="ru-RU" b="1">
                <a:effectLst/>
              </a:rPr>
              <a:t>Это особая группа органических соединений, которые нужны в организме человека и животных в очень небольших количествах для нормального развития. Они не образуются в организме и поэтому должны включаться в рацион.</a:t>
            </a:r>
            <a:r>
              <a:rPr lang="ru-RU" b="1">
                <a:solidFill>
                  <a:srgbClr val="FF6600"/>
                </a:solidFill>
                <a:effectLst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150938"/>
          </a:xfrm>
        </p:spPr>
        <p:txBody>
          <a:bodyPr/>
          <a:lstStyle/>
          <a:p>
            <a:pPr algn="ctr"/>
            <a:r>
              <a:rPr lang="ru-RU" b="1">
                <a:solidFill>
                  <a:srgbClr val="FF0000"/>
                </a:solidFill>
                <a:latin typeface="Bookman Old Style" pitchFamily="18" charset="0"/>
              </a:rPr>
              <a:t>ВИТАМИН А</a:t>
            </a:r>
          </a:p>
        </p:txBody>
      </p:sp>
      <p:sp>
        <p:nvSpPr>
          <p:cNvPr id="9232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2071678"/>
            <a:ext cx="4752975" cy="4429156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ru-RU" dirty="0">
                <a:effectLst/>
              </a:rPr>
              <a:t>Содержится 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в больших количествах в моркови (в форме провитамина каротина) и во многих продуктах, имеющих оранжевый или красный цвет: яичных желтках, помидорах, печени, плодах облепихи.</a:t>
            </a:r>
          </a:p>
        </p:txBody>
      </p:sp>
      <p:pic>
        <p:nvPicPr>
          <p:cNvPr id="9223" name="Picture 7" descr="Морковь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92725" y="1484313"/>
            <a:ext cx="3228975" cy="4176712"/>
          </a:xfrm>
          <a:noFill/>
          <a:ln/>
        </p:spPr>
      </p:pic>
      <p:pic>
        <p:nvPicPr>
          <p:cNvPr id="9233" name="Picture 17" descr="IMG_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88913"/>
            <a:ext cx="1273175" cy="18716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704850" y="333375"/>
            <a:ext cx="7518400" cy="1008063"/>
          </a:xfrm>
        </p:spPr>
        <p:txBody>
          <a:bodyPr/>
          <a:lstStyle/>
          <a:p>
            <a:pPr algn="ctr"/>
            <a:r>
              <a:rPr lang="ru-RU" sz="4800" b="1">
                <a:solidFill>
                  <a:srgbClr val="FF0000"/>
                </a:solidFill>
                <a:latin typeface="Bookman Old Style" pitchFamily="18" charset="0"/>
              </a:rPr>
              <a:t>ВИТАМИН Е</a:t>
            </a:r>
          </a:p>
        </p:txBody>
      </p:sp>
      <p:pic>
        <p:nvPicPr>
          <p:cNvPr id="11270" name="Picture 6" descr="Облепих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557338"/>
            <a:ext cx="3598862" cy="3462337"/>
          </a:xfrm>
          <a:noFill/>
          <a:ln/>
        </p:spPr>
      </p:pic>
      <p:sp>
        <p:nvSpPr>
          <p:cNvPr id="11274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4356100" y="1484313"/>
            <a:ext cx="4102100" cy="4535487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/>
              <a:t>В природе является спутником витамина А, особенно много содержится в плодах облепихи, проростках злаковых растений, мясе, печёнке.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274638"/>
            <a:ext cx="7972452" cy="939784"/>
          </a:xfrm>
        </p:spPr>
        <p:txBody>
          <a:bodyPr/>
          <a:lstStyle/>
          <a:p>
            <a:pPr algn="l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3200" u="sng" dirty="0" smtClean="0"/>
              <a:t>План</a:t>
            </a:r>
            <a:r>
              <a:rPr lang="ru-RU" sz="3200" dirty="0" smtClean="0"/>
              <a:t> встречи:</a:t>
            </a:r>
            <a:r>
              <a:rPr lang="ru-RU" sz="3200" b="1" dirty="0" smtClean="0"/>
              <a:t> «В школу с хорошим аппетитом».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286412"/>
          </a:xfrm>
        </p:spPr>
        <p:txBody>
          <a:bodyPr/>
          <a:lstStyle/>
          <a:p>
            <a:r>
              <a:rPr lang="ru-RU" sz="2800" dirty="0" smtClean="0"/>
              <a:t>1.Сообщение:</a:t>
            </a:r>
          </a:p>
          <a:p>
            <a:pPr>
              <a:buNone/>
            </a:pPr>
            <a:r>
              <a:rPr lang="ru-RU" sz="2800" dirty="0" smtClean="0"/>
              <a:t>«Влияние питания на здоровье дошкольника»</a:t>
            </a:r>
          </a:p>
          <a:p>
            <a:pPr>
              <a:buNone/>
            </a:pPr>
            <a:r>
              <a:rPr lang="ru-RU" sz="2800" i="1" dirty="0" smtClean="0"/>
              <a:t>(Ст. медсестра – Козик Оксана Ивановна)</a:t>
            </a:r>
          </a:p>
          <a:p>
            <a:pPr lvl="0"/>
            <a:r>
              <a:rPr lang="ru-RU" sz="2800" dirty="0" smtClean="0"/>
              <a:t>2.Слайд-шоу « Витамины и полезные продукты»; </a:t>
            </a:r>
          </a:p>
          <a:p>
            <a:pPr lvl="0">
              <a:buNone/>
            </a:pPr>
            <a:r>
              <a:rPr lang="ru-RU" sz="2800" dirty="0" smtClean="0"/>
              <a:t>    Творческие выступления детей группы №12 «Комарик».</a:t>
            </a:r>
          </a:p>
          <a:p>
            <a:r>
              <a:rPr lang="ru-RU" sz="2800" dirty="0" smtClean="0"/>
              <a:t>3. Развлечение (родители + дети) «Путешествие на остров Здоровья» </a:t>
            </a:r>
            <a:r>
              <a:rPr lang="ru-RU" sz="2800" i="1" dirty="0" smtClean="0"/>
              <a:t>(Инструктор по ФК – Новицкая Ирина Дмитриевна)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5" name="Rectangle 15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1343025"/>
          </a:xfrm>
        </p:spPr>
        <p:txBody>
          <a:bodyPr/>
          <a:lstStyle/>
          <a:p>
            <a:pPr algn="ctr"/>
            <a:r>
              <a:rPr lang="ru-RU" b="1">
                <a:solidFill>
                  <a:srgbClr val="FF0000"/>
                </a:solidFill>
                <a:latin typeface="Bookman Old Style" pitchFamily="18" charset="0"/>
              </a:rPr>
              <a:t>ВИТАМИН С</a:t>
            </a:r>
          </a:p>
        </p:txBody>
      </p:sp>
      <p:sp>
        <p:nvSpPr>
          <p:cNvPr id="15376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785926"/>
            <a:ext cx="4752975" cy="4595824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ru-RU" sz="3000" dirty="0">
                <a:effectLst/>
              </a:rPr>
              <a:t>Витамин С (аскорбиновая кислота) содержится во всех без исключения растительных продуктах, особенно много его в плодах шиповника, листьях шпината, чёрной смородине, лимонах.</a:t>
            </a:r>
          </a:p>
        </p:txBody>
      </p:sp>
      <p:pic>
        <p:nvPicPr>
          <p:cNvPr id="15371" name="Picture 11" descr="Шиповник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219700" y="1412875"/>
            <a:ext cx="3311525" cy="322580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IMG_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188913"/>
            <a:ext cx="1373187" cy="1727200"/>
          </a:xfrm>
          <a:prstGeom prst="rect">
            <a:avLst/>
          </a:prstGeom>
          <a:noFill/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333375"/>
            <a:ext cx="7705725" cy="1143000"/>
          </a:xfrm>
        </p:spPr>
        <p:txBody>
          <a:bodyPr/>
          <a:lstStyle/>
          <a:p>
            <a:pPr algn="ctr"/>
            <a:r>
              <a:rPr lang="ru-RU" b="1">
                <a:solidFill>
                  <a:srgbClr val="FF0000"/>
                </a:solidFill>
                <a:latin typeface="Bookman Old Style" pitchFamily="18" charset="0"/>
              </a:rPr>
              <a:t>ГРУППА ВИТАМИНОВ В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1628775"/>
            <a:ext cx="4357718" cy="4391025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100" dirty="0">
                <a:solidFill>
                  <a:srgbClr val="FF6600"/>
                </a:solidFill>
              </a:rPr>
              <a:t>    </a:t>
            </a:r>
            <a:r>
              <a:rPr lang="ru-RU" dirty="0"/>
              <a:t>Это группа </a:t>
            </a:r>
            <a:r>
              <a:rPr lang="ru-RU" dirty="0" err="1"/>
              <a:t>водорастворимых</a:t>
            </a:r>
            <a:r>
              <a:rPr lang="ru-RU" dirty="0"/>
              <a:t> витаминов содержится в таких пищевых продуктах, как крупы, молоко, печень, дрожжи. </a:t>
            </a:r>
          </a:p>
        </p:txBody>
      </p:sp>
      <p:pic>
        <p:nvPicPr>
          <p:cNvPr id="56326" name="Picture 6" descr="Коров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71678"/>
            <a:ext cx="3381376" cy="2238996"/>
          </a:xfrm>
          <a:prstGeom prst="rect">
            <a:avLst/>
          </a:prstGeom>
          <a:noFill/>
        </p:spPr>
      </p:pic>
      <p:pic>
        <p:nvPicPr>
          <p:cNvPr id="7" name="Содержимое 3" descr="Полезные продукты - Молоко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429132"/>
            <a:ext cx="2171700" cy="2000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333375"/>
            <a:ext cx="7772400" cy="935038"/>
          </a:xfrm>
        </p:spPr>
        <p:txBody>
          <a:bodyPr/>
          <a:lstStyle/>
          <a:p>
            <a:pPr algn="ctr"/>
            <a:r>
              <a:rPr lang="ru-RU" b="1">
                <a:solidFill>
                  <a:srgbClr val="FF0000"/>
                </a:solidFill>
                <a:latin typeface="Bookman Old Style" pitchFamily="18" charset="0"/>
              </a:rPr>
              <a:t>ВИТАМИН РР</a:t>
            </a:r>
          </a:p>
        </p:txBody>
      </p:sp>
      <p:sp>
        <p:nvSpPr>
          <p:cNvPr id="5735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851275" y="1196975"/>
            <a:ext cx="4835525" cy="5327650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600">
                <a:solidFill>
                  <a:srgbClr val="FF6600"/>
                </a:solidFill>
              </a:rPr>
              <a:t>      </a:t>
            </a:r>
            <a:r>
              <a:rPr lang="ru-RU">
                <a:effectLst/>
              </a:rPr>
              <a:t>Витамин В3 или РР (никотиновая кислота) содержится в готовом виде в белковых продуктах растительного и животного происхождения, таких как орехи, печёнка, семена бобовых и злаковых растений. </a:t>
            </a:r>
          </a:p>
        </p:txBody>
      </p:sp>
      <p:pic>
        <p:nvPicPr>
          <p:cNvPr id="57352" name="Picture 8" descr="Лещина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1341438"/>
            <a:ext cx="3614738" cy="3597275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88913"/>
            <a:ext cx="7772400" cy="1143000"/>
          </a:xfrm>
        </p:spPr>
        <p:txBody>
          <a:bodyPr/>
          <a:lstStyle/>
          <a:p>
            <a:pPr algn="ctr"/>
            <a:r>
              <a:rPr lang="ru-RU" b="1">
                <a:solidFill>
                  <a:srgbClr val="FF0000"/>
                </a:solidFill>
                <a:latin typeface="Bookman Old Style" pitchFamily="18" charset="0"/>
              </a:rPr>
              <a:t>ВИТАМИН </a:t>
            </a:r>
            <a:r>
              <a:rPr lang="en-US" b="1">
                <a:solidFill>
                  <a:srgbClr val="FF0000"/>
                </a:solidFill>
                <a:latin typeface="Bookman Old Style" pitchFamily="18" charset="0"/>
              </a:rPr>
              <a:t>D</a:t>
            </a:r>
            <a:endParaRPr lang="ru-RU" b="1">
              <a:solidFill>
                <a:srgbClr val="FF0000"/>
              </a:solidFill>
              <a:latin typeface="Bookman Old Style" pitchFamily="18" charset="0"/>
            </a:endParaRPr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268413"/>
            <a:ext cx="4105275" cy="4862512"/>
          </a:xfrm>
          <a:noFill/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1100">
                <a:solidFill>
                  <a:srgbClr val="FF6600"/>
                </a:solidFill>
              </a:rPr>
              <a:t> </a:t>
            </a:r>
            <a:r>
              <a:rPr lang="ru-RU">
                <a:effectLst/>
              </a:rPr>
              <a:t>Витамин </a:t>
            </a:r>
            <a:r>
              <a:rPr lang="en-US">
                <a:effectLst/>
              </a:rPr>
              <a:t>D</a:t>
            </a:r>
            <a:r>
              <a:rPr lang="ru-RU">
                <a:effectLst/>
              </a:rPr>
              <a:t> – один из немногих витаминов, которые организм вырабатывает сам, но  обязательно под действием солнечного света. Содержится в больших количествах в рыбьем жире. </a:t>
            </a:r>
          </a:p>
        </p:txBody>
      </p:sp>
      <p:pic>
        <p:nvPicPr>
          <p:cNvPr id="63495" name="Picture 7" descr="J02020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l="8778" r="12297"/>
          <a:stretch>
            <a:fillRect/>
          </a:stretch>
        </p:blipFill>
        <p:spPr>
          <a:xfrm>
            <a:off x="4643438" y="1268413"/>
            <a:ext cx="3816350" cy="3562350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4" name="Picture 4" descr="IMG_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5888"/>
            <a:ext cx="1552575" cy="2087562"/>
          </a:xfrm>
          <a:prstGeom prst="rect">
            <a:avLst/>
          </a:prstGeom>
          <a:noFill/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pPr algn="ctr"/>
            <a:r>
              <a:rPr lang="ru-RU" b="1">
                <a:solidFill>
                  <a:srgbClr val="FF0000"/>
                </a:solidFill>
                <a:latin typeface="Bookman Old Style" pitchFamily="18" charset="0"/>
              </a:rPr>
              <a:t>ВЫВОДЫ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30363"/>
            <a:ext cx="8134350" cy="4678362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effectLst/>
              </a:rPr>
              <a:t>Витамины являются незаменимыми компонентами пищи.</a:t>
            </a:r>
          </a:p>
          <a:p>
            <a:pPr>
              <a:lnSpc>
                <a:spcPct val="90000"/>
              </a:lnSpc>
            </a:pPr>
            <a:r>
              <a:rPr lang="ru-RU">
                <a:effectLst/>
              </a:rPr>
              <a:t>Для предупреждения гиповитаминозов и авитаминозов необходимо полноценное питание натуральными продуктами, а в зимне-весенний период – добавление в пищу витаминных препаратов. </a:t>
            </a:r>
            <a:r>
              <a:rPr lang="en-US">
                <a:effectLst/>
              </a:rPr>
              <a:t> </a:t>
            </a:r>
            <a:endParaRPr lang="ru-RU"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28604"/>
            <a:ext cx="7772400" cy="1643074"/>
          </a:xfrm>
        </p:spPr>
        <p:txBody>
          <a:bodyPr/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2400" b="1" dirty="0" smtClean="0"/>
              <a:t>Нормы физиологических потребностей детей дошкольного возраста в основных пищевых веществах и энергии (в сутки).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2500306"/>
          <a:ext cx="8715433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4288"/>
                <a:gridCol w="913714"/>
                <a:gridCol w="1194858"/>
                <a:gridCol w="913714"/>
                <a:gridCol w="1546287"/>
                <a:gridCol w="1124572"/>
                <a:gridCol w="1968000"/>
              </a:tblGrid>
              <a:tr h="347039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Возраст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Белков всего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Животных белков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Жиров всего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Растительных жиров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углеводы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tx1"/>
                          </a:solidFill>
                        </a:rPr>
                        <a:t>Энергетическая ценность, ккал</a:t>
                      </a:r>
                      <a:endParaRPr lang="ru-RU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83569">
                <a:tc>
                  <a:txBody>
                    <a:bodyPr/>
                    <a:lstStyle/>
                    <a:p>
                      <a:r>
                        <a:rPr lang="ru-RU" dirty="0" smtClean="0"/>
                        <a:t>1-3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1540</a:t>
                      </a:r>
                      <a:endParaRPr lang="ru-RU" dirty="0"/>
                    </a:p>
                  </a:txBody>
                  <a:tcPr/>
                </a:tc>
              </a:tr>
              <a:tr h="222227">
                <a:tc>
                  <a:txBody>
                    <a:bodyPr/>
                    <a:lstStyle/>
                    <a:p>
                      <a:r>
                        <a:rPr lang="ru-RU" dirty="0" smtClean="0"/>
                        <a:t>4-6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1970</a:t>
                      </a:r>
                      <a:endParaRPr lang="ru-RU" dirty="0"/>
                    </a:p>
                  </a:txBody>
                  <a:tcPr/>
                </a:tc>
              </a:tr>
              <a:tr h="2222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11156"/>
          </a:xfrm>
        </p:spPr>
        <p:txBody>
          <a:bodyPr/>
          <a:lstStyle/>
          <a:p>
            <a:pPr algn="l"/>
            <a:r>
              <a:rPr lang="ru-RU" dirty="0" smtClean="0"/>
              <a:t>                </a:t>
            </a:r>
            <a:r>
              <a:rPr lang="ru-RU" b="1" dirty="0" smtClean="0"/>
              <a:t>Овощи</a:t>
            </a:r>
            <a:endParaRPr lang="ru-RU" b="1" dirty="0"/>
          </a:p>
        </p:txBody>
      </p:sp>
      <p:pic>
        <p:nvPicPr>
          <p:cNvPr id="6" name="Содержимое 5" descr="продукты для ребенка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28604"/>
            <a:ext cx="238125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Полезные продукты - тыква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929198"/>
            <a:ext cx="1785950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Полезные продукты - перец сладкий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5072074"/>
            <a:ext cx="2000264" cy="1500198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 descr="Полезные продукты - томаты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4744" y="1071546"/>
            <a:ext cx="1643074" cy="1428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Рисунок 9" descr="C:\Program Files\Новый Диск\Физкультура с тренером Неболейкиным\data\img\page\067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2428868"/>
            <a:ext cx="2857500" cy="24288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Рисунок 11" descr="C:\Program Files\Новый Диск\Физкультура с тренером Неболейкиным\data\img\page\075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500042"/>
            <a:ext cx="2071692" cy="15001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 descr="C:\Documents and Settings\1\Рабочий стол\Питание\огурцы.jpg"/>
          <p:cNvPicPr>
            <a:picLocks noChangeAspect="1" noChangeArrowheads="1"/>
          </p:cNvPicPr>
          <p:nvPr/>
        </p:nvPicPr>
        <p:blipFill>
          <a:blip r:embed="rId8"/>
          <a:srcRect l="10702" t="8539" r="6869" b="20303"/>
          <a:stretch>
            <a:fillRect/>
          </a:stretch>
        </p:blipFill>
        <p:spPr bwMode="auto">
          <a:xfrm>
            <a:off x="4357686" y="3000372"/>
            <a:ext cx="2857520" cy="1785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3306" y="274638"/>
            <a:ext cx="5043494" cy="868346"/>
          </a:xfrm>
        </p:spPr>
        <p:txBody>
          <a:bodyPr/>
          <a:lstStyle/>
          <a:p>
            <a:pPr algn="l"/>
            <a:r>
              <a:rPr lang="ru-RU" dirty="0" smtClean="0"/>
              <a:t>Зелень</a:t>
            </a:r>
            <a:endParaRPr lang="ru-RU" dirty="0"/>
          </a:p>
        </p:txBody>
      </p:sp>
      <p:pic>
        <p:nvPicPr>
          <p:cNvPr id="4" name="Содержимое 3" descr="Полезные продукты - шпинат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642918"/>
            <a:ext cx="2466975" cy="18478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4" name="Picture 2" descr="C:\Documents and Settings\1\Рабочий стол\Питание\петру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357562"/>
            <a:ext cx="2338387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5" name="Picture 3" descr="C:\Documents and Settings\1\Рабочий стол\Питание\укро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3143248"/>
            <a:ext cx="4524380" cy="33932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C:\Program Files\Новый Диск\Физкультура с тренером Неболейкиным\data\img\page\072.jpg"/>
          <p:cNvPicPr/>
          <p:nvPr/>
        </p:nvPicPr>
        <p:blipFill>
          <a:blip r:embed="rId5"/>
          <a:srcRect l="7500" t="5882" r="12499" b="5882"/>
          <a:stretch>
            <a:fillRect/>
          </a:stretch>
        </p:blipFill>
        <p:spPr bwMode="auto">
          <a:xfrm>
            <a:off x="785786" y="500042"/>
            <a:ext cx="2286016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algn="l"/>
            <a:r>
              <a:rPr lang="ru-RU" dirty="0" smtClean="0"/>
              <a:t>      Рыба</a:t>
            </a:r>
            <a:endParaRPr lang="ru-RU" dirty="0"/>
          </a:p>
        </p:txBody>
      </p:sp>
      <p:pic>
        <p:nvPicPr>
          <p:cNvPr id="4" name="Содержимое 3" descr="Полезные продукты - Лосось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428736"/>
            <a:ext cx="2786082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http://www.meinfish.ru/images/shyka%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42852"/>
            <a:ext cx="2786082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1\Рабочий стол\Питание\рыба.jpeg"/>
          <p:cNvPicPr>
            <a:picLocks noChangeAspect="1" noChangeArrowheads="1"/>
          </p:cNvPicPr>
          <p:nvPr/>
        </p:nvPicPr>
        <p:blipFill>
          <a:blip r:embed="rId4"/>
          <a:srcRect l="38906" t="19427"/>
          <a:stretch>
            <a:fillRect/>
          </a:stretch>
        </p:blipFill>
        <p:spPr bwMode="auto">
          <a:xfrm>
            <a:off x="857224" y="1357298"/>
            <a:ext cx="2804471" cy="2466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 descr="C:\Documents and Settings\1\Рабочий стол\Питание\рыба бела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3857628"/>
            <a:ext cx="3602037" cy="2378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    Мясо</a:t>
            </a:r>
            <a:endParaRPr lang="ru-RU" dirty="0"/>
          </a:p>
        </p:txBody>
      </p:sp>
      <p:pic>
        <p:nvPicPr>
          <p:cNvPr id="4" name="Содержимое 3" descr="Полезные продукты - Мясо"/>
          <p:cNvPicPr>
            <a:picLocks noGrp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57224" y="1357298"/>
            <a:ext cx="2786082" cy="20717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786182" y="928671"/>
            <a:ext cx="4900618" cy="2357454"/>
          </a:xfrm>
        </p:spPr>
        <p:txBody>
          <a:bodyPr/>
          <a:lstStyle/>
          <a:p>
            <a:pPr>
              <a:buNone/>
            </a:pPr>
            <a:r>
              <a:rPr lang="ru-RU" sz="1800" dirty="0" smtClean="0"/>
              <a:t>Мясо основной источник </a:t>
            </a:r>
            <a:r>
              <a:rPr lang="ru-RU" sz="1800" b="1" dirty="0" smtClean="0"/>
              <a:t>железа</a:t>
            </a:r>
            <a:r>
              <a:rPr lang="ru-RU" sz="1800" dirty="0" smtClean="0"/>
              <a:t> для организма человека. Железо в организме человека: осуществляет функцию транспортировки кислорода по телу, тем самым способствуя процессу дыхания; даёт энергию организму; способствует уничтожению микробов. </a:t>
            </a:r>
            <a:endParaRPr lang="ru-RU" sz="1800" dirty="0"/>
          </a:p>
        </p:txBody>
      </p:sp>
      <p:pic>
        <p:nvPicPr>
          <p:cNvPr id="1026" name="Picture 2" descr="F:\мясо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584736"/>
            <a:ext cx="2928948" cy="2206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продукты для ребенка"/>
          <p:cNvPicPr/>
          <p:nvPr/>
        </p:nvPicPr>
        <p:blipFill>
          <a:blip r:embed="rId4" cstate="print"/>
          <a:srcRect r="24999" b="49000"/>
          <a:stretch>
            <a:fillRect/>
          </a:stretch>
        </p:blipFill>
        <p:spPr bwMode="auto">
          <a:xfrm>
            <a:off x="1071538" y="4071942"/>
            <a:ext cx="2643206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r>
              <a:rPr lang="ru-RU" b="1" dirty="0" smtClean="0"/>
              <a:t>Сервировка блюд</a:t>
            </a:r>
            <a:endParaRPr lang="ru-RU" b="1" dirty="0"/>
          </a:p>
        </p:txBody>
      </p:sp>
      <p:pic>
        <p:nvPicPr>
          <p:cNvPr id="1026" name="Picture 2" descr="C:\Documents and Settings\1\Рабочий стол\Питание\0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000108"/>
            <a:ext cx="2952744" cy="25098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C:\Documents and Settings\1\Рабочий стол\Питание\08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643314"/>
            <a:ext cx="2952744" cy="2509833"/>
          </a:xfrm>
          <a:prstGeom prst="rect">
            <a:avLst/>
          </a:prstGeom>
          <a:noFill/>
        </p:spPr>
      </p:pic>
      <p:pic>
        <p:nvPicPr>
          <p:cNvPr id="1028" name="Picture 4" descr="C:\Documents and Settings\1\Рабочий стол\Питание\0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1000108"/>
            <a:ext cx="2928958" cy="2489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9" name="Picture 5" descr="C:\Documents and Settings\1\Рабочий стол\Питание\084.jpg"/>
          <p:cNvPicPr>
            <a:picLocks noChangeAspect="1" noChangeArrowheads="1"/>
          </p:cNvPicPr>
          <p:nvPr/>
        </p:nvPicPr>
        <p:blipFill>
          <a:blip r:embed="rId5"/>
          <a:srcRect l="3125" t="5882" r="5000" b="3676"/>
          <a:stretch>
            <a:fillRect/>
          </a:stretch>
        </p:blipFill>
        <p:spPr bwMode="auto">
          <a:xfrm>
            <a:off x="642910" y="3786190"/>
            <a:ext cx="3000396" cy="2510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572560" cy="1571636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Семейный конкурс </a:t>
            </a:r>
            <a:r>
              <a:rPr lang="ru-RU" sz="3200" u="sng" dirty="0" smtClean="0"/>
              <a:t>«Кулинарный поединок», </a:t>
            </a:r>
            <a:r>
              <a:rPr lang="ru-RU" sz="3200" dirty="0" smtClean="0"/>
              <a:t>который проходил в нашем детском саду  в 2009 году.</a:t>
            </a:r>
            <a:endParaRPr lang="ru-RU" sz="3200" dirty="0"/>
          </a:p>
        </p:txBody>
      </p:sp>
      <p:pic>
        <p:nvPicPr>
          <p:cNvPr id="1026" name="Picture 2" descr="C:\Documents and Settings\1\Рабочий стол\Фото детский сад\Фотографии дс\IMG_07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 l="14660" t="63383" r="35627" b="6789"/>
          <a:stretch>
            <a:fillRect/>
          </a:stretch>
        </p:blipFill>
        <p:spPr bwMode="auto">
          <a:xfrm>
            <a:off x="142844" y="1928802"/>
            <a:ext cx="5715040" cy="2571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2" descr="C:\Documents and Settings\1\Рабочий стол\Фото детский сад\Фотографии дс\IMG_07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44081" t="63541" r="32243" b="17360"/>
          <a:stretch>
            <a:fillRect/>
          </a:stretch>
        </p:blipFill>
        <p:spPr bwMode="auto">
          <a:xfrm>
            <a:off x="4357686" y="4214818"/>
            <a:ext cx="4368629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113047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069040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Тема Offic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6666"/>
        </a:dk1>
        <a:lt1>
          <a:srgbClr val="FFFFFF"/>
        </a:lt1>
        <a:dk2>
          <a:srgbClr val="5E761C"/>
        </a:dk2>
        <a:lt2>
          <a:srgbClr val="777777"/>
        </a:lt2>
        <a:accent1>
          <a:srgbClr val="D5F470"/>
        </a:accent1>
        <a:accent2>
          <a:srgbClr val="EDCCFB"/>
        </a:accent2>
        <a:accent3>
          <a:srgbClr val="FFFFFF"/>
        </a:accent3>
        <a:accent4>
          <a:srgbClr val="005656"/>
        </a:accent4>
        <a:accent5>
          <a:srgbClr val="E7F8BB"/>
        </a:accent5>
        <a:accent6>
          <a:srgbClr val="D7B9E3"/>
        </a:accent6>
        <a:hlink>
          <a:srgbClr val="FF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5F470"/>
        </a:accent1>
        <a:accent2>
          <a:srgbClr val="EDC9FB"/>
        </a:accent2>
        <a:accent3>
          <a:srgbClr val="FFFFFF"/>
        </a:accent3>
        <a:accent4>
          <a:srgbClr val="000000"/>
        </a:accent4>
        <a:accent5>
          <a:srgbClr val="E7F8BB"/>
        </a:accent5>
        <a:accent6>
          <a:srgbClr val="D7B6E3"/>
        </a:accent6>
        <a:hlink>
          <a:srgbClr val="BFC3F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6600"/>
        </a:dk2>
        <a:lt2>
          <a:srgbClr val="808080"/>
        </a:lt2>
        <a:accent1>
          <a:srgbClr val="FF6237"/>
        </a:accent1>
        <a:accent2>
          <a:srgbClr val="5F7BF1"/>
        </a:accent2>
        <a:accent3>
          <a:srgbClr val="FFFFFF"/>
        </a:accent3>
        <a:accent4>
          <a:srgbClr val="000000"/>
        </a:accent4>
        <a:accent5>
          <a:srgbClr val="FFB7AE"/>
        </a:accent5>
        <a:accent6>
          <a:srgbClr val="556FDA"/>
        </a:accent6>
        <a:hlink>
          <a:srgbClr val="15DF1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3300"/>
        </a:dk2>
        <a:lt2>
          <a:srgbClr val="808080"/>
        </a:lt2>
        <a:accent1>
          <a:srgbClr val="76C082"/>
        </a:accent1>
        <a:accent2>
          <a:srgbClr val="E3B06D"/>
        </a:accent2>
        <a:accent3>
          <a:srgbClr val="FFFFFF"/>
        </a:accent3>
        <a:accent4>
          <a:srgbClr val="000000"/>
        </a:accent4>
        <a:accent5>
          <a:srgbClr val="BDDCC1"/>
        </a:accent5>
        <a:accent6>
          <a:srgbClr val="CE9F62"/>
        </a:accent6>
        <a:hlink>
          <a:srgbClr val="D8EC42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0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зеленая доск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502</Words>
  <Application>Microsoft Office PowerPoint</Application>
  <PresentationFormat>Экран (4:3)</PresentationFormat>
  <Paragraphs>65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Тема Office</vt:lpstr>
      <vt:lpstr>10113047</vt:lpstr>
      <vt:lpstr>10069040</vt:lpstr>
      <vt:lpstr>зеленая доска</vt:lpstr>
      <vt:lpstr>«В школу с хорошим аппетитом»</vt:lpstr>
      <vt:lpstr>   План встречи: «В школу с хорошим аппетитом».   </vt:lpstr>
      <vt:lpstr> Нормы физиологических потребностей детей дошкольного возраста в основных пищевых веществах и энергии (в сутки). </vt:lpstr>
      <vt:lpstr>                Овощи</vt:lpstr>
      <vt:lpstr>Зелень</vt:lpstr>
      <vt:lpstr>      Рыба</vt:lpstr>
      <vt:lpstr>    Мясо</vt:lpstr>
      <vt:lpstr>Сервировка блюд</vt:lpstr>
      <vt:lpstr>Семейный конкурс «Кулинарный поединок», который проходил в нашем детском саду  в 2009 году.</vt:lpstr>
      <vt:lpstr>Сладости</vt:lpstr>
      <vt:lpstr>Слайд 11</vt:lpstr>
      <vt:lpstr>Слайд 12</vt:lpstr>
      <vt:lpstr>Физические и умственные нагрузки.</vt:lpstr>
      <vt:lpstr> Положи в портфель</vt:lpstr>
      <vt:lpstr>Выступление подготовительной группы № 12 «Комарик»</vt:lpstr>
      <vt:lpstr>ОТКРЫТИЕ</vt:lpstr>
      <vt:lpstr>КРАТКИЕ СВЕДЕНИЯ</vt:lpstr>
      <vt:lpstr>ВИТАМИН А</vt:lpstr>
      <vt:lpstr>ВИТАМИН Е</vt:lpstr>
      <vt:lpstr>ВИТАМИН С</vt:lpstr>
      <vt:lpstr>ГРУППА ВИТАМИНОВ В</vt:lpstr>
      <vt:lpstr>ВИТАМИН РР</vt:lpstr>
      <vt:lpstr>ВИТАМИН D</vt:lpstr>
      <vt:lpstr>ВЫВОДЫ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34</cp:revision>
  <dcterms:created xsi:type="dcterms:W3CDTF">2012-02-15T12:39:01Z</dcterms:created>
  <dcterms:modified xsi:type="dcterms:W3CDTF">2012-05-30T11:36:42Z</dcterms:modified>
</cp:coreProperties>
</file>