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74" r:id="rId5"/>
    <p:sldId id="275" r:id="rId6"/>
    <p:sldId id="276" r:id="rId7"/>
    <p:sldId id="261" r:id="rId8"/>
    <p:sldId id="262" r:id="rId9"/>
    <p:sldId id="272" r:id="rId10"/>
    <p:sldId id="273" r:id="rId11"/>
    <p:sldId id="277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84" d="100"/>
          <a:sy n="84" d="100"/>
        </p:scale>
        <p:origin x="15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5A6832-7FB6-40DD-8BE0-495F58825B1F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54C4F5-A69A-4E63-A917-FB0E85243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642918"/>
            <a:ext cx="8064896" cy="602644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Взаимодействие ДОУ с родителями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воспитанников по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профилактике детского дорожно-транспортного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травматизма</a:t>
            </a:r>
          </a:p>
          <a:p>
            <a:pPr algn="ctr"/>
            <a:r>
              <a:rPr lang="ru-RU" sz="1600" b="1" dirty="0" smtClean="0"/>
              <a:t>Тематическая консультация для родителей</a:t>
            </a:r>
          </a:p>
          <a:p>
            <a:pPr algn="ctr"/>
            <a:r>
              <a:rPr lang="ru-RU" sz="1600" b="1" dirty="0" smtClean="0"/>
              <a:t>«Профилактика детского травматизма на дорогах»</a:t>
            </a:r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800" dirty="0" smtClean="0"/>
          </a:p>
          <a:p>
            <a:pPr algn="ctr"/>
            <a:endParaRPr lang="ru-RU" sz="1800" dirty="0"/>
          </a:p>
          <a:p>
            <a:pPr algn="ctr"/>
            <a:endParaRPr lang="ru-RU" sz="1800" dirty="0" smtClean="0"/>
          </a:p>
          <a:p>
            <a:pPr algn="ctr"/>
            <a:endParaRPr lang="ru-RU" sz="1800" dirty="0"/>
          </a:p>
          <a:p>
            <a:pPr algn="ctr"/>
            <a:endParaRPr lang="ru-RU" sz="1800" dirty="0" smtClean="0"/>
          </a:p>
          <a:p>
            <a:pPr algn="ctr"/>
            <a:endParaRPr lang="ru-RU" sz="1800" dirty="0"/>
          </a:p>
          <a:p>
            <a:pPr algn="ctr"/>
            <a:endParaRPr lang="ru-RU" sz="1800" dirty="0" smtClean="0"/>
          </a:p>
          <a:p>
            <a:pPr algn="ctr"/>
            <a:endParaRPr lang="ru-RU" sz="1800" dirty="0" smtClean="0"/>
          </a:p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 </a:t>
            </a:r>
          </a:p>
          <a:p>
            <a:pPr algn="ctr"/>
            <a:endParaRPr lang="ru-RU" sz="1800" dirty="0"/>
          </a:p>
          <a:p>
            <a:pPr algn="ctr"/>
            <a:endParaRPr lang="ru-RU" sz="1800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1" y="34652"/>
            <a:ext cx="1013098" cy="109009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Рисунок 6" descr="PIC_1866.JPG"/>
          <p:cNvPicPr>
            <a:picLocks noChangeAspect="1"/>
          </p:cNvPicPr>
          <p:nvPr/>
        </p:nvPicPr>
        <p:blipFill>
          <a:blip r:embed="rId3" cstate="print"/>
          <a:srcRect b="9909"/>
          <a:stretch>
            <a:fillRect/>
          </a:stretch>
        </p:blipFill>
        <p:spPr>
          <a:xfrm>
            <a:off x="1714480" y="2357430"/>
            <a:ext cx="528638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19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5616624" cy="5472608"/>
          </a:xfrm>
        </p:spPr>
        <p:txBody>
          <a:bodyPr/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Не выходите с ребенком на проезжую часть из-за каких-либо препятствий: стоящих автомобилей, кустов, закрывающих обзор проезжей части.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Переходите проезжую часть не наискосок, а прямо, строго перпендикулярно. Ребенок должен понимать, что это делается для лучшего наблюдения за движением транспорта.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Переходите проезжую часть только на зеленый сигнал светофора. Объясняйте ребенку, что переходить дорогу на зеленый мигающий сигнал нельзя. Он горит всего три секунды, можно попасть в ДТП.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33097"/>
            <a:ext cx="2528752" cy="3908071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perspectiveLeft"/>
            <a:lightRig rig="balanced" dir="tr"/>
          </a:scene3d>
          <a:sp3d contourW="14605" prstMaterial="plastic">
            <a:bevelT w="50800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8510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r="3612"/>
          <a:stretch>
            <a:fillRect/>
          </a:stretch>
        </p:blipFill>
        <p:spPr>
          <a:xfrm>
            <a:off x="899592" y="2060848"/>
            <a:ext cx="3293166" cy="3528392"/>
          </a:xfr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4350" stA="23000" endA="300" endPos="28000" dir="5400000" sy="-100000" algn="bl" rotWithShape="0"/>
          </a:effectLst>
          <a:scene3d>
            <a:camera prst="perspectiveRight"/>
            <a:lightRig rig="balanced" dir="t"/>
          </a:scene3d>
          <a:sp3d>
            <a:bevelT w="50800" h="50800"/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55976" y="1124744"/>
            <a:ext cx="4558210" cy="5616624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 ускоряйте шаг и не бегите вместе с ребенком на остановку нужного маршрутного транспорта. Приучите ребенка, что это опасно, лучше подождать следующий автобус (троллейбус) и т. д.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На остановках маршрутного транспорта держите ребенка крепко за руку. Нередки случаи, когда ребенок вырывается и выбегает на проезжую часть.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Переходите проезжую часть только на пешеходных переходах. Не обходите маршрутный транспорт спереди или сзади. Если поблизости нет пешеходного перехода, дождитесь, когда транспорт отъедет подальше, и переходите дорогу в том месте, где она хорошо просматривается в обе стороны.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При высадке из автобуса, троллейбуса, трамвая, такси выходите первыми. В противном случае ребенок может упасть или выбежать на проезжую часть дороги.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0"/>
            <a:ext cx="6383538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Правила поведения на остановке маршрутного транспорта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4824413" y="4652963"/>
            <a:ext cx="4319587" cy="29527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8713788" cy="136842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Родители – образец для подражания!!!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2551837"/>
            <a:ext cx="3528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Правила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движения – верная наука!</a:t>
            </a:r>
          </a:p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Соблюдать их все должны </a:t>
            </a:r>
          </a:p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И бабушки и внуки!</a:t>
            </a:r>
          </a:p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Главное, чтоб дети видели, как ведут себя родители на дороге и в метро, и от этого всем будет хорошо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51837"/>
            <a:ext cx="4075544" cy="3056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2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9593" y="620688"/>
            <a:ext cx="7406208" cy="1368152"/>
          </a:xfrm>
        </p:spPr>
        <p:txBody>
          <a:bodyPr/>
          <a:lstStyle/>
          <a:p>
            <a:r>
              <a:rPr lang="ru-RU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br>
              <a:rPr lang="ru-RU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quarter" idx="13"/>
          </p:nvPr>
        </p:nvSpPr>
        <p:spPr>
          <a:xfrm>
            <a:off x="1043609" y="1988840"/>
            <a:ext cx="7090988" cy="42484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</a:t>
            </a:r>
            <a:r>
              <a:rPr lang="ru-RU" sz="2400" b="1" dirty="0" smtClean="0">
                <a:solidFill>
                  <a:srgbClr val="002060"/>
                </a:solidFill>
              </a:rPr>
              <a:t>Всем </a:t>
            </a:r>
            <a:r>
              <a:rPr lang="ru-RU" sz="2400" b="1" dirty="0">
                <a:solidFill>
                  <a:srgbClr val="002060"/>
                </a:solidFill>
              </a:rPr>
              <a:t>дорог желаем ровных,</a:t>
            </a:r>
          </a:p>
          <a:p>
            <a:endParaRPr lang="ru-RU" sz="2400" b="1" dirty="0"/>
          </a:p>
          <a:p>
            <a:pPr marL="45720" indent="0">
              <a:buNone/>
            </a:pPr>
            <a:r>
              <a:rPr lang="ru-RU" sz="2400" b="1" dirty="0" smtClean="0"/>
              <a:t>             </a:t>
            </a:r>
            <a:r>
              <a:rPr lang="ru-RU" sz="2400" b="1" dirty="0" smtClean="0">
                <a:solidFill>
                  <a:srgbClr val="00B050"/>
                </a:solidFill>
              </a:rPr>
              <a:t>Пусть </a:t>
            </a:r>
            <a:r>
              <a:rPr lang="ru-RU" sz="2400" b="1" dirty="0">
                <a:solidFill>
                  <a:srgbClr val="00B050"/>
                </a:solidFill>
              </a:rPr>
              <a:t>горит зеленый свет,</a:t>
            </a:r>
          </a:p>
          <a:p>
            <a:endParaRPr lang="ru-RU" sz="2400" b="1" dirty="0"/>
          </a:p>
          <a:p>
            <a:pPr marL="45720" indent="0">
              <a:buNone/>
            </a:pPr>
            <a:r>
              <a:rPr lang="ru-RU" sz="2400" b="1" dirty="0" smtClean="0"/>
              <a:t>                     </a:t>
            </a:r>
            <a:r>
              <a:rPr lang="ru-RU" sz="2400" b="1" dirty="0" smtClean="0">
                <a:solidFill>
                  <a:schemeClr val="accent5"/>
                </a:solidFill>
              </a:rPr>
              <a:t>И </a:t>
            </a:r>
            <a:r>
              <a:rPr lang="ru-RU" sz="2400" b="1" dirty="0">
                <a:solidFill>
                  <a:schemeClr val="accent5"/>
                </a:solidFill>
              </a:rPr>
              <a:t>успехов Вам </a:t>
            </a:r>
            <a:r>
              <a:rPr lang="ru-RU" sz="2400" b="1" dirty="0" smtClean="0">
                <a:solidFill>
                  <a:schemeClr val="accent5"/>
                </a:solidFill>
              </a:rPr>
              <a:t>огромных,</a:t>
            </a:r>
            <a:endParaRPr lang="ru-RU" sz="2400" b="1" dirty="0">
              <a:solidFill>
                <a:schemeClr val="accent5"/>
              </a:solidFill>
            </a:endParaRPr>
          </a:p>
          <a:p>
            <a:endParaRPr lang="ru-RU" sz="2400" b="1" dirty="0">
              <a:solidFill>
                <a:schemeClr val="accent5"/>
              </a:solidFill>
            </a:endParaRPr>
          </a:p>
          <a:p>
            <a:pPr marL="45720" indent="0">
              <a:buNone/>
            </a:pPr>
            <a:r>
              <a:rPr lang="ru-RU" sz="2400" b="1" dirty="0" smtClean="0"/>
              <a:t>   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И </a:t>
            </a:r>
            <a:r>
              <a:rPr lang="ru-RU" sz="2400" b="1" dirty="0">
                <a:solidFill>
                  <a:srgbClr val="FF0000"/>
                </a:solidFill>
              </a:rPr>
              <a:t>здоровья на сто лет!</a:t>
            </a:r>
          </a:p>
        </p:txBody>
      </p:sp>
    </p:spTree>
    <p:extLst>
      <p:ext uri="{BB962C8B-B14F-4D97-AF65-F5344CB8AC3E}">
        <p14:creationId xmlns:p14="http://schemas.microsoft.com/office/powerpoint/2010/main" val="101761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80405"/>
            <a:ext cx="6512511" cy="1480443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Уважаемые родители!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8024" y="1484784"/>
            <a:ext cx="4032448" cy="475252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Вы знаете дорожные знаки, знаете правила дорожного движения. Эти правила – закон дороги. Их знание и соблюдение совершенно необходимы в современном мире. Например, в Англии, где число автомобилей в 2 раза больше, чем в России, погибает в 20 раз детей меньше, чем в нашей стране. В среднем каждый день погибает 15 детей и 150 человек получают травмы. 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Значит ежегодно около 60 000 детей, став школьниками, совершают ошибки. Задумайтесь…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 descr="IMG_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785926"/>
            <a:ext cx="4071934" cy="305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07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8680"/>
            <a:ext cx="6512511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</a:rPr>
              <a:t>Как хорошо Вы знаете правила дорожного </a:t>
            </a:r>
            <a:r>
              <a:rPr lang="ru-RU" sz="3200" dirty="0" smtClean="0">
                <a:solidFill>
                  <a:srgbClr val="FF0000"/>
                </a:solidFill>
              </a:rPr>
              <a:t>движения?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9" y="1988840"/>
            <a:ext cx="8496943" cy="3177721"/>
          </a:xfrm>
        </p:spPr>
        <p:txBody>
          <a:bodyPr>
            <a:normAutofit lnSpcReduction="10000"/>
          </a:bodyPr>
          <a:lstStyle/>
          <a:p>
            <a:pPr marL="502920" indent="-457200" algn="just"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На какой сигнал светофора вы обычно начинаете переход дороги?</a:t>
            </a:r>
          </a:p>
          <a:p>
            <a:pPr marL="502920" indent="-457200" algn="just"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Разрешается ли переходить проезжую часть вне пешеходного перехода?</a:t>
            </a:r>
          </a:p>
          <a:p>
            <a:pPr marL="502920" indent="-457200" algn="just"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Есть ли разница между этими знаками?</a:t>
            </a:r>
          </a:p>
          <a:p>
            <a:pPr marL="502920" indent="-457200" algn="just"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Всегда ли Вы подчиняетесь сигналам светофора?</a:t>
            </a:r>
          </a:p>
          <a:p>
            <a:pPr marL="502920" indent="-457200" algn="just"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Как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необходимо обходить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трамвай?</a:t>
            </a:r>
          </a:p>
          <a:p>
            <a:pPr marL="502920" indent="-457200" algn="just"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Как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необходимо обходить автобус/ троллейбус, стоящий 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остановке?</a:t>
            </a:r>
          </a:p>
          <a:p>
            <a:pPr marL="502920" indent="-457200" algn="just"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Разрешается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ли выходить на проезжую часть во время посадки в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трамвай?</a:t>
            </a:r>
          </a:p>
          <a:p>
            <a:pPr marL="502920" indent="-457200" algn="just"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Что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необходимо предпринять для перехода проезжей части в тёмное время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суток?</a:t>
            </a:r>
          </a:p>
          <a:p>
            <a:pPr marL="502920" indent="-457200" algn="just"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Что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означает термин «закрытый обзор»?</a:t>
            </a:r>
          </a:p>
          <a:p>
            <a:pPr marL="502920" indent="-457200" algn="just">
              <a:buAutoNum type="arabicPeriod"/>
            </a:pPr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02920" indent="-4572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SpitFire\Desktop\вопро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1449"/>
            <a:ext cx="1368152" cy="104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61784"/>
            <a:ext cx="1221112" cy="121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60806"/>
            <a:ext cx="113412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62650"/>
            <a:ext cx="2189275" cy="154595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83" y="5062650"/>
            <a:ext cx="2199196" cy="1584176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74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4464496" cy="5256584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Переход дороги в неположенном месте, перед близко идущим транспортом.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Игры на проезжей части и возле нее.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Катание на велосипеде, роликах, других самокатных средствах по проезжей части дороги.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Невнимание к сигналам светофора. Переход проезжей части на красный или желтый сигналы светофора.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Выход на проезжую часть из-за стоящих машин, сооружений, зеленых насаждений и других препятствий.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Неправильный выбор места перехода дороги при высадке из маршрутного транспорта. Обход транспорта спереди или сзади.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Незнание правил перехода перекрестка.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Хождение по проезжей части при наличии тротуара.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Бегство от опасности в потоке движущегося транспорта.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Движение по загородной дороге по направлению движения транспорта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0"/>
            <a:ext cx="5303418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Причины детского дорожно-транспортного 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>травматизма:</a:t>
            </a:r>
            <a:endParaRPr lang="ru-RU" sz="2800" dirty="0"/>
          </a:p>
        </p:txBody>
      </p:sp>
      <p:pic>
        <p:nvPicPr>
          <p:cNvPr id="8" name="Picture 3" descr="C:\Users\SpitFire\Desktop\воск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635"/>
            <a:ext cx="1296144" cy="11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562747" cy="424847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1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0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6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82" presetID="26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139952" y="2204864"/>
            <a:ext cx="4752528" cy="4176464"/>
          </a:xfrm>
        </p:spPr>
        <p:txBody>
          <a:bodyPr>
            <a:normAutofit fontScale="85000" lnSpcReduction="20000"/>
          </a:bodyPr>
          <a:lstStyle/>
          <a:p>
            <a:pPr algn="just"/>
            <a:endParaRPr lang="ru-RU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</a:rPr>
              <a:t>Ребенок до 8 лет еще плохо распознает источник звуков, и слышит только те звуки, которые ему интересны</a:t>
            </a:r>
          </a:p>
          <a:p>
            <a:pPr algn="just"/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</a:rPr>
              <a:t>В 5-летнем возрасте ребенок ориентируется на расстоянии до 5 метров. Остальные машины слева и справа остаются незамеченными. Он видит только то, что находится напротив.</a:t>
            </a:r>
          </a:p>
          <a:p>
            <a:pPr algn="just"/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</a:rPr>
              <a:t>Реакция у ребенка замедленная. Он не в состоянии на бегу сразу же остановится, поэтому на сигнал автомобиля реагирует со значительным опозданием.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44816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Возрастные  физиологические особенности, </a:t>
            </a:r>
            <a:r>
              <a:rPr lang="ru-RU" sz="2800" dirty="0">
                <a:solidFill>
                  <a:srgbClr val="FF0000"/>
                </a:solidFill>
              </a:rPr>
              <a:t>к</a:t>
            </a:r>
            <a:r>
              <a:rPr lang="ru-RU" sz="2800" dirty="0" smtClean="0">
                <a:solidFill>
                  <a:srgbClr val="FF0000"/>
                </a:solidFill>
              </a:rPr>
              <a:t>оторые влияют на поведение ребенка на дороге: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" r="3949"/>
          <a:stretch>
            <a:fillRect/>
          </a:stretch>
        </p:blipFill>
        <p:spPr>
          <a:xfrm>
            <a:off x="395536" y="2060848"/>
            <a:ext cx="3672408" cy="3434191"/>
          </a:xfrm>
          <a:ln w="38100"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4350" stA="23000" endA="300" endPos="28000" dir="5400000" sy="-100000" algn="bl" rotWithShape="0"/>
          </a:effectLst>
          <a:scene3d>
            <a:camera prst="perspectiveRight"/>
            <a:lightRig rig="balanced" dir="t"/>
          </a:scene3d>
          <a:sp3d>
            <a:bevelT w="50800" h="50800"/>
          </a:sp3d>
        </p:spPr>
      </p:pic>
    </p:spTree>
    <p:extLst>
      <p:ext uri="{BB962C8B-B14F-4D97-AF65-F5344CB8AC3E}">
        <p14:creationId xmlns:p14="http://schemas.microsoft.com/office/powerpoint/2010/main" val="186730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916832"/>
            <a:ext cx="5544616" cy="453650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У дошкольников нет знаний и представлений о видах поступательного движения транспортных средств (т.е. ребенок убежден, что транспортные средства могут останавливаться также мгновенно как игрушечные).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Внимание ребенка сосредоточено на том, что он делает. Заметив предмет или человека, который  привлекает его внимание, ребенок может устремиться за ним, забыв обо всем на свете.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Ребенок не осознает ответственности за собственное поведение на дороге. Не прогнозирует к каким последствием приведет его поступок для участников движения. Для него лично.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Собственная безопасность в условиях движения, особенно на пешеходных переходах</a:t>
            </a:r>
            <a:r>
              <a:rPr lang="ru-RU" dirty="0">
                <a:solidFill>
                  <a:srgbClr val="002060"/>
                </a:solidFill>
              </a:rPr>
              <a:t>,</a:t>
            </a:r>
            <a:r>
              <a:rPr lang="ru-RU" dirty="0" smtClean="0">
                <a:solidFill>
                  <a:srgbClr val="002060"/>
                </a:solidFill>
              </a:rPr>
              <a:t> зачастую детьми недооценивается.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696744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Психологические особенности ребенка, которые влияют на поведение на дороге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2885306" cy="3816424"/>
          </a:xfrm>
          <a:prstGeom prst="rect">
            <a:avLst/>
          </a:prstGeom>
          <a:ln w="38100">
            <a:solidFill>
              <a:srgbClr val="00B050"/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6927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" b="2498"/>
          <a:stretch>
            <a:fillRect/>
          </a:stretch>
        </p:blipFill>
        <p:spPr>
          <a:xfrm>
            <a:off x="5148064" y="1988840"/>
            <a:ext cx="3841241" cy="4086200"/>
          </a:xfr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4350" stA="23000" endA="300" endPos="28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1556792"/>
            <a:ext cx="4464497" cy="468052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Всегда пристегивайтесь ремнями безопасности и объясняйте ребенку, зачем это нужно делать. Если это правило автоматически выполняется вами, то оно будет способствовать формированию у ребенка привычки пристегиваться ремнем безопасности. Ремень безопасности для ребенка должен иметь адаптер по его росту (чтобы ремень не был на уровне шеи).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Дети до 12 лет должны сидеть в специальном детском удерживающем устройстве (кресле) или занимать самые безопасные места в автомобиле: середину и правую часть заднего сиденья.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Учите ребенка правильному выходу из автомобиля через правую дверь, которая находится со стороны тротуара.</a:t>
            </a:r>
          </a:p>
          <a:p>
            <a:pPr algn="just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88640"/>
            <a:ext cx="6383538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Правила перевозки детей в автомобиле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5400600" cy="5112568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Находясь на улице с ребенком, крепко держите его за руку.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Учите ребенка наблюдательности. Если у подъезда стоят транспортные средства или растут деревья, кусты, остановитесь, научите ребенка осматриваться по сторонам и определять: нет ли опасности приближающегося транспорта. Если у подъезда дома есть движение транспорта, обратите на это его внимание. Вместе с ним посмотрите: не приближается ли транспорт.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При движении по тротуару придерживайтесь стороны подальше от проезжей части. Взрослый должен находиться со стороны проезжей части.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Приучите ребенка, идя по тротуару, внимательно наблюдать за выездом автомобилей из арок дворов и поворотами транспорта на перекрестках</a:t>
            </a:r>
            <a:r>
              <a:rPr lang="ru-RU" sz="23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3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175351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Обучение детей наблюдательности на улице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80" y="1484784"/>
            <a:ext cx="2530567" cy="388843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4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87824" y="731520"/>
            <a:ext cx="5832648" cy="5937840"/>
          </a:xfrm>
        </p:spPr>
        <p:txBody>
          <a:bodyPr>
            <a:normAutofit fontScale="85000" lnSpcReduction="20000"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При переходе проезжей части дороги остановитесь и осмотритесь по сторонам. Показывайте ребенку следующие действия по осмотру дороги: поворот головы налево, направо, еще раз налево. </a:t>
            </a:r>
            <a:endParaRPr lang="ru-RU" sz="16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Дойдя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до разделительной линии, делайте вместе с ним поворот головы направо. Если нет движения транспорта, продолжайте переход, не останавливаясь, а если есть – остановитесь на линии и пропустите транспорт, держа ребенка за руку.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Учите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ребенка всматриваться вдаль, пропускать приближающийся транспорт.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Наблюдая за приближающимися транспортными средствами, обращайте внимание ребенка на то, что за большими машинами (автобус, троллейбус) может быть опасность – движущийся на большой скорости легковой автомобиль или мотоцикл. Поэтому лучше подождать, ког­да большая машина проедет, и убедиться в отсутствии скрытой опасности.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2542562" cy="3744416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62676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1048</Words>
  <Application>Microsoft Office PowerPoint</Application>
  <PresentationFormat>Экран (4:3)</PresentationFormat>
  <Paragraphs>115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Georgia</vt:lpstr>
      <vt:lpstr>Trebuchet MS</vt:lpstr>
      <vt:lpstr>Воздушный поток</vt:lpstr>
      <vt:lpstr>Презентация PowerPoint</vt:lpstr>
      <vt:lpstr>Уважаемые родители!</vt:lpstr>
      <vt:lpstr>Как хорошо Вы знаете правила дорожного движения?</vt:lpstr>
      <vt:lpstr>Причины детского дорожно-транспортного травматизма:</vt:lpstr>
      <vt:lpstr>Возрастные  физиологические особенности, которые влияют на поведение ребенка на дороге:</vt:lpstr>
      <vt:lpstr>Психологические особенности ребенка, которые влияют на поведение на дороге</vt:lpstr>
      <vt:lpstr>Правила перевозки детей в автомобиле</vt:lpstr>
      <vt:lpstr>Обучение детей наблюдательности на улице</vt:lpstr>
      <vt:lpstr>Презентация PowerPoint</vt:lpstr>
      <vt:lpstr>Презентация PowerPoint</vt:lpstr>
      <vt:lpstr>Правила поведения на остановке маршрутного транспорта</vt:lpstr>
      <vt:lpstr>Родители – образец для подражания!!!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ДОУ с родителями по профилактике детского дорожно-транспортного травматизма</dc:title>
  <dc:creator>SpitFire</dc:creator>
  <cp:lastModifiedBy>User</cp:lastModifiedBy>
  <cp:revision>42</cp:revision>
  <dcterms:created xsi:type="dcterms:W3CDTF">2011-11-20T17:34:13Z</dcterms:created>
  <dcterms:modified xsi:type="dcterms:W3CDTF">2018-01-17T10:05:37Z</dcterms:modified>
</cp:coreProperties>
</file>